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>
      <p:cViewPr varScale="1">
        <p:scale>
          <a:sx n="59" d="100"/>
          <a:sy n="5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2620" y="1222248"/>
            <a:ext cx="9846759" cy="1052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105525"/>
          </a:xfrm>
          <a:custGeom>
            <a:avLst/>
            <a:gdLst/>
            <a:ahLst/>
            <a:cxnLst/>
            <a:rect l="l" t="t" r="r" b="b"/>
            <a:pathLst>
              <a:path w="12192000" h="6105525">
                <a:moveTo>
                  <a:pt x="12191999" y="0"/>
                </a:moveTo>
                <a:lnTo>
                  <a:pt x="0" y="0"/>
                </a:lnTo>
                <a:lnTo>
                  <a:pt x="0" y="6105523"/>
                </a:lnTo>
              </a:path>
              <a:path w="12192000" h="6105525">
                <a:moveTo>
                  <a:pt x="767079" y="6105523"/>
                </a:moveTo>
                <a:lnTo>
                  <a:pt x="767079" y="771524"/>
                </a:lnTo>
                <a:lnTo>
                  <a:pt x="767080" y="771524"/>
                </a:lnTo>
              </a:path>
              <a:path w="12192000" h="6105525">
                <a:moveTo>
                  <a:pt x="12191999" y="771524"/>
                </a:moveTo>
                <a:lnTo>
                  <a:pt x="12191999" y="0"/>
                </a:lnTo>
              </a:path>
              <a:path w="12192000" h="6105525">
                <a:moveTo>
                  <a:pt x="11435080" y="771524"/>
                </a:moveTo>
                <a:lnTo>
                  <a:pt x="12191999" y="771524"/>
                </a:lnTo>
                <a:lnTo>
                  <a:pt x="12191999" y="771524"/>
                </a:lnTo>
              </a:path>
              <a:path w="12192000" h="6105525">
                <a:moveTo>
                  <a:pt x="12191999" y="771524"/>
                </a:moveTo>
                <a:lnTo>
                  <a:pt x="11435080" y="771524"/>
                </a:lnTo>
              </a:path>
              <a:path w="12192000" h="6105525">
                <a:moveTo>
                  <a:pt x="12191999" y="6105523"/>
                </a:moveTo>
                <a:lnTo>
                  <a:pt x="12191999" y="771524"/>
                </a:lnTo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1999" cy="61055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1498" y="1087119"/>
            <a:ext cx="10049002" cy="836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6783" y="2991612"/>
            <a:ext cx="8898432" cy="2491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6747" y="2072132"/>
            <a:ext cx="33147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0" dirty="0">
                <a:latin typeface="Arial"/>
                <a:cs typeface="Arial"/>
              </a:rPr>
              <a:t>Q</a:t>
            </a:r>
            <a:r>
              <a:rPr sz="6000" b="1" spc="-310" dirty="0">
                <a:latin typeface="Arial"/>
                <a:cs typeface="Arial"/>
              </a:rPr>
              <a:t>4</a:t>
            </a:r>
            <a:r>
              <a:rPr sz="6000" b="1" spc="-229" dirty="0">
                <a:latin typeface="Arial"/>
                <a:cs typeface="Arial"/>
              </a:rPr>
              <a:t>-</a:t>
            </a:r>
            <a:r>
              <a:rPr sz="6000" b="1" spc="-315" dirty="0">
                <a:latin typeface="Arial"/>
                <a:cs typeface="Arial"/>
              </a:rPr>
              <a:t>W</a:t>
            </a:r>
            <a:r>
              <a:rPr sz="6000" b="1" spc="-215" dirty="0">
                <a:latin typeface="Arial"/>
                <a:cs typeface="Arial"/>
              </a:rPr>
              <a:t>2</a:t>
            </a:r>
            <a:r>
              <a:rPr sz="6000" b="1" spc="-229" dirty="0">
                <a:latin typeface="Arial"/>
                <a:cs typeface="Arial"/>
              </a:rPr>
              <a:t>-</a:t>
            </a:r>
            <a:r>
              <a:rPr sz="6000" b="1" spc="-555" dirty="0">
                <a:latin typeface="Arial"/>
                <a:cs typeface="Arial"/>
              </a:rPr>
              <a:t>D1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1547" y="4711700"/>
            <a:ext cx="322389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6280" marR="5080" indent="-704215">
              <a:lnSpc>
                <a:spcPts val="3000"/>
              </a:lnSpc>
              <a:spcBef>
                <a:spcPts val="100"/>
              </a:spcBef>
            </a:pPr>
            <a:r>
              <a:rPr sz="2400" spc="-145" dirty="0">
                <a:latin typeface="Verdana"/>
                <a:cs typeface="Verdana"/>
              </a:rPr>
              <a:t>CRITICAL </a:t>
            </a:r>
            <a:r>
              <a:rPr sz="2400" spc="-100" dirty="0">
                <a:latin typeface="Verdana"/>
                <a:cs typeface="Verdana"/>
              </a:rPr>
              <a:t>READING</a:t>
            </a:r>
            <a:r>
              <a:rPr sz="2400" spc="-505" dirty="0">
                <a:latin typeface="Verdana"/>
                <a:cs typeface="Verdana"/>
              </a:rPr>
              <a:t> </a:t>
            </a:r>
            <a:r>
              <a:rPr sz="2400" spc="-130" dirty="0">
                <a:latin typeface="Verdana"/>
                <a:cs typeface="Verdana"/>
              </a:rPr>
              <a:t>AS  </a:t>
            </a:r>
            <a:r>
              <a:rPr sz="2400" spc="-85" dirty="0">
                <a:latin typeface="Verdana"/>
                <a:cs typeface="Verdana"/>
              </a:rPr>
              <a:t>REASONING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9240" y="12"/>
            <a:ext cx="6842759" cy="6857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644" y="1474723"/>
            <a:ext cx="80276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dirty="0">
                <a:latin typeface="Arial"/>
                <a:cs typeface="Arial"/>
              </a:rPr>
              <a:t>When </a:t>
            </a:r>
            <a:r>
              <a:rPr sz="4200" b="1" spc="100" dirty="0">
                <a:latin typeface="Arial"/>
                <a:cs typeface="Arial"/>
              </a:rPr>
              <a:t>are </a:t>
            </a:r>
            <a:r>
              <a:rPr sz="4200" b="1" spc="20" dirty="0">
                <a:latin typeface="Arial"/>
                <a:cs typeface="Arial"/>
              </a:rPr>
              <a:t>you </a:t>
            </a:r>
            <a:r>
              <a:rPr sz="4200" b="1" dirty="0">
                <a:latin typeface="Arial"/>
                <a:cs typeface="Arial"/>
              </a:rPr>
              <a:t>reading</a:t>
            </a:r>
            <a:r>
              <a:rPr sz="4200" b="1" spc="-590" dirty="0">
                <a:latin typeface="Arial"/>
                <a:cs typeface="Arial"/>
              </a:rPr>
              <a:t> </a:t>
            </a:r>
            <a:r>
              <a:rPr sz="4200" b="1" spc="-155" dirty="0">
                <a:latin typeface="Arial"/>
                <a:cs typeface="Arial"/>
              </a:rPr>
              <a:t>critically?</a:t>
            </a:r>
            <a:endParaRPr sz="4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96644" y="2866643"/>
            <a:ext cx="7483475" cy="266827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600" i="1" spc="-170" dirty="0">
                <a:latin typeface="Verdana"/>
                <a:cs typeface="Verdana"/>
              </a:rPr>
              <a:t>You </a:t>
            </a:r>
            <a:r>
              <a:rPr sz="2600" i="1" spc="-130" dirty="0">
                <a:latin typeface="Verdana"/>
                <a:cs typeface="Verdana"/>
              </a:rPr>
              <a:t>read something</a:t>
            </a:r>
            <a:r>
              <a:rPr sz="2600" i="1" spc="-509" dirty="0">
                <a:latin typeface="Verdana"/>
                <a:cs typeface="Verdana"/>
              </a:rPr>
              <a:t> </a:t>
            </a:r>
            <a:r>
              <a:rPr sz="2600" i="1" spc="30" dirty="0">
                <a:latin typeface="Verdana"/>
                <a:cs typeface="Verdana"/>
              </a:rPr>
              <a:t>and…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452755" algn="l"/>
              </a:tabLst>
            </a:pPr>
            <a:r>
              <a:rPr sz="2600" spc="-400" dirty="0">
                <a:solidFill>
                  <a:srgbClr val="FA2481"/>
                </a:solidFill>
                <a:latin typeface="Verdana"/>
                <a:cs typeface="Verdana"/>
              </a:rPr>
              <a:t>+	</a:t>
            </a:r>
            <a:r>
              <a:rPr sz="2600" spc="-135" dirty="0">
                <a:latin typeface="Verdana"/>
                <a:cs typeface="Verdana"/>
              </a:rPr>
              <a:t>You </a:t>
            </a:r>
            <a:r>
              <a:rPr sz="2600" spc="-150" dirty="0">
                <a:latin typeface="Verdana"/>
                <a:cs typeface="Verdana"/>
              </a:rPr>
              <a:t>evaluate</a:t>
            </a:r>
            <a:r>
              <a:rPr sz="2600" spc="-400" dirty="0">
                <a:latin typeface="Verdana"/>
                <a:cs typeface="Verdana"/>
              </a:rPr>
              <a:t> </a:t>
            </a:r>
            <a:r>
              <a:rPr sz="2600" spc="-155" dirty="0">
                <a:latin typeface="Verdana"/>
                <a:cs typeface="Verdana"/>
              </a:rPr>
              <a:t>claims.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452755" algn="l"/>
              </a:tabLst>
            </a:pPr>
            <a:r>
              <a:rPr sz="2600" spc="-400" dirty="0">
                <a:solidFill>
                  <a:srgbClr val="FA2481"/>
                </a:solidFill>
                <a:latin typeface="Verdana"/>
                <a:cs typeface="Verdana"/>
              </a:rPr>
              <a:t>+	</a:t>
            </a:r>
            <a:r>
              <a:rPr sz="2600" spc="-135" dirty="0">
                <a:latin typeface="Verdana"/>
                <a:cs typeface="Verdana"/>
              </a:rPr>
              <a:t>You </a:t>
            </a:r>
            <a:r>
              <a:rPr sz="2600" spc="-140" dirty="0">
                <a:latin typeface="Verdana"/>
                <a:cs typeface="Verdana"/>
              </a:rPr>
              <a:t>seek</a:t>
            </a:r>
            <a:r>
              <a:rPr sz="2600" spc="-400" dirty="0">
                <a:latin typeface="Verdana"/>
                <a:cs typeface="Verdana"/>
              </a:rPr>
              <a:t> </a:t>
            </a:r>
            <a:r>
              <a:rPr sz="2600" spc="-110" dirty="0">
                <a:latin typeface="Verdana"/>
                <a:cs typeface="Verdana"/>
              </a:rPr>
              <a:t>definitions.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452755" algn="l"/>
              </a:tabLst>
            </a:pPr>
            <a:r>
              <a:rPr sz="2600" spc="-400" dirty="0">
                <a:solidFill>
                  <a:srgbClr val="FA2481"/>
                </a:solidFill>
                <a:latin typeface="Verdana"/>
                <a:cs typeface="Verdana"/>
              </a:rPr>
              <a:t>+	</a:t>
            </a:r>
            <a:r>
              <a:rPr sz="2600" spc="-135" dirty="0">
                <a:latin typeface="Verdana"/>
                <a:cs typeface="Verdana"/>
              </a:rPr>
              <a:t>You </a:t>
            </a:r>
            <a:r>
              <a:rPr sz="2600" spc="-80" dirty="0">
                <a:latin typeface="Verdana"/>
                <a:cs typeface="Verdana"/>
              </a:rPr>
              <a:t>judge</a:t>
            </a:r>
            <a:r>
              <a:rPr sz="2600" spc="-400" dirty="0">
                <a:latin typeface="Verdana"/>
                <a:cs typeface="Verdana"/>
              </a:rPr>
              <a:t> </a:t>
            </a:r>
            <a:r>
              <a:rPr sz="2600" spc="-135" dirty="0">
                <a:latin typeface="Verdana"/>
                <a:cs typeface="Verdana"/>
              </a:rPr>
              <a:t>information.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452755" algn="l"/>
              </a:tabLst>
            </a:pPr>
            <a:r>
              <a:rPr sz="2600" spc="-400" dirty="0">
                <a:solidFill>
                  <a:srgbClr val="FA2481"/>
                </a:solidFill>
                <a:latin typeface="Verdana"/>
                <a:cs typeface="Verdana"/>
              </a:rPr>
              <a:t>+	</a:t>
            </a:r>
            <a:r>
              <a:rPr sz="2600" spc="-135" dirty="0">
                <a:latin typeface="Verdana"/>
                <a:cs typeface="Verdana"/>
              </a:rPr>
              <a:t>You</a:t>
            </a:r>
            <a:r>
              <a:rPr sz="2600" spc="-260" dirty="0">
                <a:latin typeface="Verdana"/>
                <a:cs typeface="Verdana"/>
              </a:rPr>
              <a:t> </a:t>
            </a:r>
            <a:r>
              <a:rPr sz="2600" spc="-90" dirty="0">
                <a:latin typeface="Verdana"/>
                <a:cs typeface="Verdana"/>
              </a:rPr>
              <a:t>demand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-105" dirty="0">
                <a:latin typeface="Verdana"/>
                <a:cs typeface="Verdana"/>
              </a:rPr>
              <a:t>proof,</a:t>
            </a:r>
            <a:r>
              <a:rPr sz="2600" spc="-340" dirty="0">
                <a:latin typeface="Verdana"/>
                <a:cs typeface="Verdana"/>
              </a:rPr>
              <a:t> </a:t>
            </a:r>
            <a:r>
              <a:rPr sz="2600" spc="-95" dirty="0">
                <a:latin typeface="Verdana"/>
                <a:cs typeface="Verdana"/>
              </a:rPr>
              <a:t>and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-100" dirty="0">
                <a:latin typeface="Verdana"/>
                <a:cs typeface="Verdana"/>
              </a:rPr>
              <a:t>question</a:t>
            </a:r>
            <a:r>
              <a:rPr sz="2600" spc="-260" dirty="0">
                <a:latin typeface="Verdana"/>
                <a:cs typeface="Verdana"/>
              </a:rPr>
              <a:t> </a:t>
            </a:r>
            <a:r>
              <a:rPr sz="2600" spc="-155" dirty="0">
                <a:latin typeface="Verdana"/>
                <a:cs typeface="Verdana"/>
              </a:rPr>
              <a:t>assumptions.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105525"/>
            <a:chOff x="0" y="0"/>
            <a:chExt cx="12192000" cy="61055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105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4003" y="1099197"/>
              <a:ext cx="10213975" cy="1392555"/>
            </a:xfrm>
            <a:custGeom>
              <a:avLst/>
              <a:gdLst/>
              <a:ahLst/>
              <a:cxnLst/>
              <a:rect l="l" t="t" r="r" b="b"/>
              <a:pathLst>
                <a:path w="10213975" h="1392555">
                  <a:moveTo>
                    <a:pt x="9981938" y="0"/>
                  </a:moveTo>
                  <a:lnTo>
                    <a:pt x="232049" y="0"/>
                  </a:lnTo>
                  <a:lnTo>
                    <a:pt x="185283" y="4714"/>
                  </a:lnTo>
                  <a:lnTo>
                    <a:pt x="141725" y="18234"/>
                  </a:lnTo>
                  <a:lnTo>
                    <a:pt x="102308" y="39629"/>
                  </a:lnTo>
                  <a:lnTo>
                    <a:pt x="67965" y="67964"/>
                  </a:lnTo>
                  <a:lnTo>
                    <a:pt x="39630" y="102306"/>
                  </a:lnTo>
                  <a:lnTo>
                    <a:pt x="18235" y="141724"/>
                  </a:lnTo>
                  <a:lnTo>
                    <a:pt x="4714" y="185284"/>
                  </a:lnTo>
                  <a:lnTo>
                    <a:pt x="0" y="232054"/>
                  </a:lnTo>
                  <a:lnTo>
                    <a:pt x="0" y="1160246"/>
                  </a:lnTo>
                  <a:lnTo>
                    <a:pt x="4714" y="1207012"/>
                  </a:lnTo>
                  <a:lnTo>
                    <a:pt x="18235" y="1250570"/>
                  </a:lnTo>
                  <a:lnTo>
                    <a:pt x="39630" y="1289988"/>
                  </a:lnTo>
                  <a:lnTo>
                    <a:pt x="67965" y="1324332"/>
                  </a:lnTo>
                  <a:lnTo>
                    <a:pt x="102308" y="1352668"/>
                  </a:lnTo>
                  <a:lnTo>
                    <a:pt x="141725" y="1374064"/>
                  </a:lnTo>
                  <a:lnTo>
                    <a:pt x="185283" y="1387586"/>
                  </a:lnTo>
                  <a:lnTo>
                    <a:pt x="232049" y="1392301"/>
                  </a:lnTo>
                  <a:lnTo>
                    <a:pt x="9981938" y="1392301"/>
                  </a:lnTo>
                  <a:lnTo>
                    <a:pt x="10028703" y="1387586"/>
                  </a:lnTo>
                  <a:lnTo>
                    <a:pt x="10072260" y="1374064"/>
                  </a:lnTo>
                  <a:lnTo>
                    <a:pt x="10111676" y="1352668"/>
                  </a:lnTo>
                  <a:lnTo>
                    <a:pt x="10146017" y="1324332"/>
                  </a:lnTo>
                  <a:lnTo>
                    <a:pt x="10174351" y="1289988"/>
                  </a:lnTo>
                  <a:lnTo>
                    <a:pt x="10195745" y="1250570"/>
                  </a:lnTo>
                  <a:lnTo>
                    <a:pt x="10209265" y="1207012"/>
                  </a:lnTo>
                  <a:lnTo>
                    <a:pt x="10213980" y="1160246"/>
                  </a:lnTo>
                  <a:lnTo>
                    <a:pt x="10213980" y="232054"/>
                  </a:lnTo>
                  <a:lnTo>
                    <a:pt x="10209265" y="185284"/>
                  </a:lnTo>
                  <a:lnTo>
                    <a:pt x="10195745" y="141724"/>
                  </a:lnTo>
                  <a:lnTo>
                    <a:pt x="10174351" y="102306"/>
                  </a:lnTo>
                  <a:lnTo>
                    <a:pt x="10146017" y="67964"/>
                  </a:lnTo>
                  <a:lnTo>
                    <a:pt x="10111676" y="39629"/>
                  </a:lnTo>
                  <a:lnTo>
                    <a:pt x="10072260" y="18234"/>
                  </a:lnTo>
                  <a:lnTo>
                    <a:pt x="10028703" y="4714"/>
                  </a:lnTo>
                  <a:lnTo>
                    <a:pt x="9981938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4003" y="1099197"/>
              <a:ext cx="10214610" cy="1392555"/>
            </a:xfrm>
            <a:custGeom>
              <a:avLst/>
              <a:gdLst/>
              <a:ahLst/>
              <a:cxnLst/>
              <a:rect l="l" t="t" r="r" b="b"/>
              <a:pathLst>
                <a:path w="10214610" h="1392555">
                  <a:moveTo>
                    <a:pt x="0" y="232050"/>
                  </a:moveTo>
                  <a:lnTo>
                    <a:pt x="4714" y="185283"/>
                  </a:lnTo>
                  <a:lnTo>
                    <a:pt x="18235" y="141725"/>
                  </a:lnTo>
                  <a:lnTo>
                    <a:pt x="39630" y="102308"/>
                  </a:lnTo>
                  <a:lnTo>
                    <a:pt x="67965" y="67965"/>
                  </a:lnTo>
                  <a:lnTo>
                    <a:pt x="102308" y="39630"/>
                  </a:lnTo>
                  <a:lnTo>
                    <a:pt x="141725" y="18235"/>
                  </a:lnTo>
                  <a:lnTo>
                    <a:pt x="185283" y="4714"/>
                  </a:lnTo>
                  <a:lnTo>
                    <a:pt x="232049" y="0"/>
                  </a:lnTo>
                  <a:lnTo>
                    <a:pt x="9981935" y="0"/>
                  </a:lnTo>
                  <a:lnTo>
                    <a:pt x="10028706" y="4714"/>
                  </a:lnTo>
                  <a:lnTo>
                    <a:pt x="10072268" y="18235"/>
                  </a:lnTo>
                  <a:lnTo>
                    <a:pt x="10111688" y="39630"/>
                  </a:lnTo>
                  <a:lnTo>
                    <a:pt x="10146034" y="67965"/>
                  </a:lnTo>
                  <a:lnTo>
                    <a:pt x="10174372" y="102308"/>
                  </a:lnTo>
                  <a:lnTo>
                    <a:pt x="10195768" y="141725"/>
                  </a:lnTo>
                  <a:lnTo>
                    <a:pt x="10209291" y="185283"/>
                  </a:lnTo>
                  <a:lnTo>
                    <a:pt x="10214005" y="232050"/>
                  </a:lnTo>
                  <a:lnTo>
                    <a:pt x="10214005" y="1160250"/>
                  </a:lnTo>
                  <a:lnTo>
                    <a:pt x="10209291" y="1207017"/>
                  </a:lnTo>
                  <a:lnTo>
                    <a:pt x="10195768" y="1250576"/>
                  </a:lnTo>
                  <a:lnTo>
                    <a:pt x="10174372" y="1289993"/>
                  </a:lnTo>
                  <a:lnTo>
                    <a:pt x="10146034" y="1324335"/>
                  </a:lnTo>
                  <a:lnTo>
                    <a:pt x="10111688" y="1352670"/>
                  </a:lnTo>
                  <a:lnTo>
                    <a:pt x="10072268" y="1374065"/>
                  </a:lnTo>
                  <a:lnTo>
                    <a:pt x="10028706" y="1387586"/>
                  </a:lnTo>
                  <a:lnTo>
                    <a:pt x="9981935" y="1392300"/>
                  </a:lnTo>
                  <a:lnTo>
                    <a:pt x="232049" y="1392300"/>
                  </a:lnTo>
                  <a:lnTo>
                    <a:pt x="185283" y="1387586"/>
                  </a:lnTo>
                  <a:lnTo>
                    <a:pt x="141725" y="1374065"/>
                  </a:lnTo>
                  <a:lnTo>
                    <a:pt x="102308" y="1352670"/>
                  </a:lnTo>
                  <a:lnTo>
                    <a:pt x="67965" y="1324335"/>
                  </a:lnTo>
                  <a:lnTo>
                    <a:pt x="39630" y="1289993"/>
                  </a:lnTo>
                  <a:lnTo>
                    <a:pt x="18235" y="1250576"/>
                  </a:lnTo>
                  <a:lnTo>
                    <a:pt x="4714" y="1207017"/>
                  </a:lnTo>
                  <a:lnTo>
                    <a:pt x="0" y="1160250"/>
                  </a:lnTo>
                  <a:lnTo>
                    <a:pt x="0" y="2320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484"/>
              </a:spcBef>
            </a:pPr>
            <a:r>
              <a:rPr spc="-135" dirty="0"/>
              <a:t>Reading</a:t>
            </a:r>
            <a:r>
              <a:rPr spc="-370" dirty="0"/>
              <a:t> </a:t>
            </a:r>
            <a:r>
              <a:rPr spc="-160" dirty="0"/>
              <a:t>critically</a:t>
            </a:r>
            <a:r>
              <a:rPr spc="-365" dirty="0"/>
              <a:t> </a:t>
            </a:r>
            <a:r>
              <a:rPr spc="-225" dirty="0"/>
              <a:t>means</a:t>
            </a:r>
            <a:r>
              <a:rPr spc="-365" dirty="0"/>
              <a:t> </a:t>
            </a:r>
            <a:r>
              <a:rPr spc="-180" dirty="0"/>
              <a:t>you</a:t>
            </a:r>
            <a:r>
              <a:rPr spc="-370" dirty="0"/>
              <a:t> </a:t>
            </a:r>
            <a:r>
              <a:rPr spc="-210" dirty="0"/>
              <a:t>are</a:t>
            </a:r>
            <a:r>
              <a:rPr spc="-365" dirty="0"/>
              <a:t> </a:t>
            </a:r>
            <a:r>
              <a:rPr spc="-155" dirty="0"/>
              <a:t>thinking  </a:t>
            </a:r>
            <a:r>
              <a:rPr spc="-190" dirty="0"/>
              <a:t>critically.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977653" y="2585948"/>
            <a:ext cx="10227310" cy="1405255"/>
            <a:chOff x="977653" y="2585948"/>
            <a:chExt cx="10227310" cy="1405255"/>
          </a:xfrm>
        </p:grpSpPr>
        <p:sp>
          <p:nvSpPr>
            <p:cNvPr id="8" name="object 8"/>
            <p:cNvSpPr/>
            <p:nvPr/>
          </p:nvSpPr>
          <p:spPr>
            <a:xfrm>
              <a:off x="984003" y="2592298"/>
              <a:ext cx="10213975" cy="1392555"/>
            </a:xfrm>
            <a:custGeom>
              <a:avLst/>
              <a:gdLst/>
              <a:ahLst/>
              <a:cxnLst/>
              <a:rect l="l" t="t" r="r" b="b"/>
              <a:pathLst>
                <a:path w="10213975" h="1392554">
                  <a:moveTo>
                    <a:pt x="9981938" y="0"/>
                  </a:moveTo>
                  <a:lnTo>
                    <a:pt x="232049" y="0"/>
                  </a:lnTo>
                  <a:lnTo>
                    <a:pt x="185283" y="4714"/>
                  </a:lnTo>
                  <a:lnTo>
                    <a:pt x="141725" y="18234"/>
                  </a:lnTo>
                  <a:lnTo>
                    <a:pt x="102308" y="39628"/>
                  </a:lnTo>
                  <a:lnTo>
                    <a:pt x="67965" y="67962"/>
                  </a:lnTo>
                  <a:lnTo>
                    <a:pt x="39630" y="102303"/>
                  </a:lnTo>
                  <a:lnTo>
                    <a:pt x="18235" y="141719"/>
                  </a:lnTo>
                  <a:lnTo>
                    <a:pt x="4714" y="185276"/>
                  </a:lnTo>
                  <a:lnTo>
                    <a:pt x="0" y="232041"/>
                  </a:lnTo>
                  <a:lnTo>
                    <a:pt x="0" y="1160246"/>
                  </a:lnTo>
                  <a:lnTo>
                    <a:pt x="4714" y="1207012"/>
                  </a:lnTo>
                  <a:lnTo>
                    <a:pt x="18235" y="1250570"/>
                  </a:lnTo>
                  <a:lnTo>
                    <a:pt x="39630" y="1289988"/>
                  </a:lnTo>
                  <a:lnTo>
                    <a:pt x="67965" y="1324332"/>
                  </a:lnTo>
                  <a:lnTo>
                    <a:pt x="102308" y="1352668"/>
                  </a:lnTo>
                  <a:lnTo>
                    <a:pt x="141725" y="1374064"/>
                  </a:lnTo>
                  <a:lnTo>
                    <a:pt x="185283" y="1387586"/>
                  </a:lnTo>
                  <a:lnTo>
                    <a:pt x="232049" y="1392301"/>
                  </a:lnTo>
                  <a:lnTo>
                    <a:pt x="9981938" y="1392301"/>
                  </a:lnTo>
                  <a:lnTo>
                    <a:pt x="10028703" y="1387586"/>
                  </a:lnTo>
                  <a:lnTo>
                    <a:pt x="10072260" y="1374064"/>
                  </a:lnTo>
                  <a:lnTo>
                    <a:pt x="10111676" y="1352668"/>
                  </a:lnTo>
                  <a:lnTo>
                    <a:pt x="10146017" y="1324332"/>
                  </a:lnTo>
                  <a:lnTo>
                    <a:pt x="10174351" y="1289988"/>
                  </a:lnTo>
                  <a:lnTo>
                    <a:pt x="10195745" y="1250570"/>
                  </a:lnTo>
                  <a:lnTo>
                    <a:pt x="10209265" y="1207012"/>
                  </a:lnTo>
                  <a:lnTo>
                    <a:pt x="10213980" y="1160246"/>
                  </a:lnTo>
                  <a:lnTo>
                    <a:pt x="10213980" y="232041"/>
                  </a:lnTo>
                  <a:lnTo>
                    <a:pt x="10209265" y="185276"/>
                  </a:lnTo>
                  <a:lnTo>
                    <a:pt x="10195745" y="141719"/>
                  </a:lnTo>
                  <a:lnTo>
                    <a:pt x="10174351" y="102303"/>
                  </a:lnTo>
                  <a:lnTo>
                    <a:pt x="10146017" y="67962"/>
                  </a:lnTo>
                  <a:lnTo>
                    <a:pt x="10111676" y="39628"/>
                  </a:lnTo>
                  <a:lnTo>
                    <a:pt x="10072260" y="18234"/>
                  </a:lnTo>
                  <a:lnTo>
                    <a:pt x="10028703" y="4714"/>
                  </a:lnTo>
                  <a:lnTo>
                    <a:pt x="9981938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4003" y="2592298"/>
              <a:ext cx="10214610" cy="1392555"/>
            </a:xfrm>
            <a:custGeom>
              <a:avLst/>
              <a:gdLst/>
              <a:ahLst/>
              <a:cxnLst/>
              <a:rect l="l" t="t" r="r" b="b"/>
              <a:pathLst>
                <a:path w="10214610" h="1392554">
                  <a:moveTo>
                    <a:pt x="0" y="232050"/>
                  </a:moveTo>
                  <a:lnTo>
                    <a:pt x="4714" y="185283"/>
                  </a:lnTo>
                  <a:lnTo>
                    <a:pt x="18235" y="141725"/>
                  </a:lnTo>
                  <a:lnTo>
                    <a:pt x="39630" y="102308"/>
                  </a:lnTo>
                  <a:lnTo>
                    <a:pt x="67965" y="67965"/>
                  </a:lnTo>
                  <a:lnTo>
                    <a:pt x="102308" y="39630"/>
                  </a:lnTo>
                  <a:lnTo>
                    <a:pt x="141725" y="18235"/>
                  </a:lnTo>
                  <a:lnTo>
                    <a:pt x="185283" y="4714"/>
                  </a:lnTo>
                  <a:lnTo>
                    <a:pt x="232049" y="0"/>
                  </a:lnTo>
                  <a:lnTo>
                    <a:pt x="9981935" y="0"/>
                  </a:lnTo>
                  <a:lnTo>
                    <a:pt x="10028706" y="4714"/>
                  </a:lnTo>
                  <a:lnTo>
                    <a:pt x="10072268" y="18235"/>
                  </a:lnTo>
                  <a:lnTo>
                    <a:pt x="10111688" y="39630"/>
                  </a:lnTo>
                  <a:lnTo>
                    <a:pt x="10146034" y="67965"/>
                  </a:lnTo>
                  <a:lnTo>
                    <a:pt x="10174372" y="102308"/>
                  </a:lnTo>
                  <a:lnTo>
                    <a:pt x="10195768" y="141725"/>
                  </a:lnTo>
                  <a:lnTo>
                    <a:pt x="10209291" y="185283"/>
                  </a:lnTo>
                  <a:lnTo>
                    <a:pt x="10214005" y="232050"/>
                  </a:lnTo>
                  <a:lnTo>
                    <a:pt x="10214005" y="1160250"/>
                  </a:lnTo>
                  <a:lnTo>
                    <a:pt x="10209291" y="1207017"/>
                  </a:lnTo>
                  <a:lnTo>
                    <a:pt x="10195768" y="1250576"/>
                  </a:lnTo>
                  <a:lnTo>
                    <a:pt x="10174372" y="1289993"/>
                  </a:lnTo>
                  <a:lnTo>
                    <a:pt x="10146034" y="1324335"/>
                  </a:lnTo>
                  <a:lnTo>
                    <a:pt x="10111688" y="1352670"/>
                  </a:lnTo>
                  <a:lnTo>
                    <a:pt x="10072268" y="1374065"/>
                  </a:lnTo>
                  <a:lnTo>
                    <a:pt x="10028706" y="1387586"/>
                  </a:lnTo>
                  <a:lnTo>
                    <a:pt x="9981935" y="1392300"/>
                  </a:lnTo>
                  <a:lnTo>
                    <a:pt x="232049" y="1392300"/>
                  </a:lnTo>
                  <a:lnTo>
                    <a:pt x="185283" y="1387586"/>
                  </a:lnTo>
                  <a:lnTo>
                    <a:pt x="141725" y="1374065"/>
                  </a:lnTo>
                  <a:lnTo>
                    <a:pt x="102308" y="1352670"/>
                  </a:lnTo>
                  <a:lnTo>
                    <a:pt x="67965" y="1324335"/>
                  </a:lnTo>
                  <a:lnTo>
                    <a:pt x="39630" y="1289993"/>
                  </a:lnTo>
                  <a:lnTo>
                    <a:pt x="18235" y="1250576"/>
                  </a:lnTo>
                  <a:lnTo>
                    <a:pt x="4714" y="1207017"/>
                  </a:lnTo>
                  <a:lnTo>
                    <a:pt x="0" y="1160250"/>
                  </a:lnTo>
                  <a:lnTo>
                    <a:pt x="0" y="2320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72620" y="2715768"/>
            <a:ext cx="9749155" cy="10528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484"/>
              </a:spcBef>
            </a:pPr>
            <a:r>
              <a:rPr sz="3500" spc="-24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500" spc="-210" dirty="0">
                <a:solidFill>
                  <a:srgbClr val="FFFFFF"/>
                </a:solidFill>
                <a:latin typeface="Verdana"/>
                <a:cs typeface="Verdana"/>
              </a:rPr>
              <a:t>arrive </a:t>
            </a:r>
            <a:r>
              <a:rPr sz="3500" spc="-270" dirty="0">
                <a:solidFill>
                  <a:srgbClr val="FFFFFF"/>
                </a:solidFill>
                <a:latin typeface="Verdana"/>
                <a:cs typeface="Verdana"/>
              </a:rPr>
              <a:t>at </a:t>
            </a:r>
            <a:r>
              <a:rPr sz="3500" spc="-23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3500" spc="-175" dirty="0">
                <a:solidFill>
                  <a:srgbClr val="FFFFFF"/>
                </a:solidFill>
                <a:latin typeface="Verdana"/>
                <a:cs typeface="Verdana"/>
              </a:rPr>
              <a:t>sufficient </a:t>
            </a:r>
            <a:r>
              <a:rPr sz="3500" spc="-165" dirty="0">
                <a:solidFill>
                  <a:srgbClr val="FFFFFF"/>
                </a:solidFill>
                <a:latin typeface="Verdana"/>
                <a:cs typeface="Verdana"/>
              </a:rPr>
              <a:t>interpretation </a:t>
            </a:r>
            <a:r>
              <a:rPr sz="3500" spc="-9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3500" spc="-23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3500" spc="-280" dirty="0">
                <a:solidFill>
                  <a:srgbClr val="FFFFFF"/>
                </a:solidFill>
                <a:latin typeface="Verdana"/>
                <a:cs typeface="Verdana"/>
              </a:rPr>
              <a:t>text,  </a:t>
            </a:r>
            <a:r>
              <a:rPr sz="3500" spc="-18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80" dirty="0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13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85" dirty="0">
                <a:solidFill>
                  <a:srgbClr val="FFFFFF"/>
                </a:solidFill>
                <a:latin typeface="Verdana"/>
                <a:cs typeface="Verdana"/>
              </a:rPr>
              <a:t>become</a:t>
            </a:r>
            <a:r>
              <a:rPr sz="35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2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145" dirty="0">
                <a:solidFill>
                  <a:srgbClr val="FFFFFF"/>
                </a:solidFill>
                <a:latin typeface="Verdana"/>
                <a:cs typeface="Verdana"/>
              </a:rPr>
              <a:t>critical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12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190" dirty="0">
                <a:solidFill>
                  <a:srgbClr val="FFFFFF"/>
                </a:solidFill>
                <a:latin typeface="Verdana"/>
                <a:cs typeface="Verdana"/>
              </a:rPr>
              <a:t>active</a:t>
            </a:r>
            <a:r>
              <a:rPr sz="35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210" dirty="0">
                <a:solidFill>
                  <a:srgbClr val="FFFFFF"/>
                </a:solidFill>
                <a:latin typeface="Verdana"/>
                <a:cs typeface="Verdana"/>
              </a:rPr>
              <a:t>reader.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2748788"/>
            <a:ext cx="2343785" cy="125984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555"/>
              </a:spcBef>
            </a:pPr>
            <a:r>
              <a:rPr sz="4200" b="1" spc="-355" dirty="0">
                <a:latin typeface="Arial"/>
                <a:cs typeface="Arial"/>
              </a:rPr>
              <a:t>CRITICAL  </a:t>
            </a:r>
            <a:r>
              <a:rPr sz="4200" b="1" spc="-650" dirty="0">
                <a:latin typeface="Arial"/>
                <a:cs typeface="Arial"/>
              </a:rPr>
              <a:t>R</a:t>
            </a:r>
            <a:r>
              <a:rPr sz="4200" b="1" spc="-610" dirty="0">
                <a:latin typeface="Arial"/>
                <a:cs typeface="Arial"/>
              </a:rPr>
              <a:t>E</a:t>
            </a:r>
            <a:r>
              <a:rPr sz="4200" b="1" spc="-135" dirty="0">
                <a:latin typeface="Arial"/>
                <a:cs typeface="Arial"/>
              </a:rPr>
              <a:t>A</a:t>
            </a:r>
            <a:r>
              <a:rPr sz="4200" b="1" spc="-145" dirty="0">
                <a:latin typeface="Arial"/>
                <a:cs typeface="Arial"/>
              </a:rPr>
              <a:t>D</a:t>
            </a:r>
            <a:r>
              <a:rPr sz="4200" b="1" spc="85" dirty="0">
                <a:latin typeface="Arial"/>
                <a:cs typeface="Arial"/>
              </a:rPr>
              <a:t>I</a:t>
            </a:r>
            <a:r>
              <a:rPr sz="4200" b="1" spc="300" dirty="0">
                <a:latin typeface="Arial"/>
                <a:cs typeface="Arial"/>
              </a:rPr>
              <a:t>N</a:t>
            </a:r>
            <a:r>
              <a:rPr sz="4200" b="1" dirty="0">
                <a:latin typeface="Arial"/>
                <a:cs typeface="Arial"/>
              </a:rPr>
              <a:t>G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16296" y="761161"/>
            <a:ext cx="5980430" cy="1122680"/>
            <a:chOff x="5416296" y="761161"/>
            <a:chExt cx="5980430" cy="1122680"/>
          </a:xfrm>
        </p:grpSpPr>
        <p:sp>
          <p:nvSpPr>
            <p:cNvPr id="4" name="object 4"/>
            <p:cNvSpPr/>
            <p:nvPr/>
          </p:nvSpPr>
          <p:spPr>
            <a:xfrm>
              <a:off x="5416296" y="761161"/>
              <a:ext cx="5980430" cy="1122680"/>
            </a:xfrm>
            <a:custGeom>
              <a:avLst/>
              <a:gdLst/>
              <a:ahLst/>
              <a:cxnLst/>
              <a:rect l="l" t="t" r="r" b="b"/>
              <a:pathLst>
                <a:path w="5980430" h="1122680">
                  <a:moveTo>
                    <a:pt x="5867908" y="0"/>
                  </a:moveTo>
                  <a:lnTo>
                    <a:pt x="112267" y="0"/>
                  </a:lnTo>
                  <a:lnTo>
                    <a:pt x="68569" y="8822"/>
                  </a:lnTo>
                  <a:lnTo>
                    <a:pt x="32883" y="32883"/>
                  </a:lnTo>
                  <a:lnTo>
                    <a:pt x="8822" y="68569"/>
                  </a:lnTo>
                  <a:lnTo>
                    <a:pt x="0" y="112267"/>
                  </a:lnTo>
                  <a:lnTo>
                    <a:pt x="0" y="1010399"/>
                  </a:lnTo>
                  <a:lnTo>
                    <a:pt x="8822" y="1054096"/>
                  </a:lnTo>
                  <a:lnTo>
                    <a:pt x="32883" y="1089777"/>
                  </a:lnTo>
                  <a:lnTo>
                    <a:pt x="68569" y="1113833"/>
                  </a:lnTo>
                  <a:lnTo>
                    <a:pt x="112267" y="1122654"/>
                  </a:lnTo>
                  <a:lnTo>
                    <a:pt x="5867908" y="1122654"/>
                  </a:lnTo>
                  <a:lnTo>
                    <a:pt x="5911606" y="1113833"/>
                  </a:lnTo>
                  <a:lnTo>
                    <a:pt x="5947292" y="1089777"/>
                  </a:lnTo>
                  <a:lnTo>
                    <a:pt x="5971353" y="1054096"/>
                  </a:lnTo>
                  <a:lnTo>
                    <a:pt x="5980176" y="1010399"/>
                  </a:lnTo>
                  <a:lnTo>
                    <a:pt x="5980176" y="112267"/>
                  </a:lnTo>
                  <a:lnTo>
                    <a:pt x="5971353" y="68569"/>
                  </a:lnTo>
                  <a:lnTo>
                    <a:pt x="5947292" y="32883"/>
                  </a:lnTo>
                  <a:lnTo>
                    <a:pt x="5911606" y="8822"/>
                  </a:lnTo>
                  <a:lnTo>
                    <a:pt x="5867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54624" y="1011935"/>
              <a:ext cx="618744" cy="62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5760085" marR="5080">
              <a:lnSpc>
                <a:spcPts val="1580"/>
              </a:lnSpc>
              <a:spcBef>
                <a:spcPts val="335"/>
              </a:spcBef>
            </a:pPr>
            <a:r>
              <a:rPr sz="1500" spc="-105" dirty="0"/>
              <a:t>Involves</a:t>
            </a:r>
            <a:r>
              <a:rPr sz="1500" spc="-160" dirty="0"/>
              <a:t> </a:t>
            </a:r>
            <a:r>
              <a:rPr sz="1500" spc="-65" dirty="0"/>
              <a:t>presenting</a:t>
            </a:r>
            <a:r>
              <a:rPr sz="1500" spc="-155" dirty="0"/>
              <a:t> </a:t>
            </a:r>
            <a:r>
              <a:rPr sz="1500" spc="-100" dirty="0"/>
              <a:t>a</a:t>
            </a:r>
            <a:r>
              <a:rPr sz="1500" spc="-160" dirty="0"/>
              <a:t> </a:t>
            </a:r>
            <a:r>
              <a:rPr sz="1500" spc="-65" dirty="0"/>
              <a:t>reasoned</a:t>
            </a:r>
            <a:r>
              <a:rPr sz="1500" spc="-155" dirty="0"/>
              <a:t> </a:t>
            </a:r>
            <a:r>
              <a:rPr sz="1500" spc="-85" dirty="0"/>
              <a:t>argument</a:t>
            </a:r>
            <a:r>
              <a:rPr sz="1500" spc="-160" dirty="0"/>
              <a:t> </a:t>
            </a:r>
            <a:r>
              <a:rPr sz="1500" spc="-110" dirty="0"/>
              <a:t>that  </a:t>
            </a:r>
            <a:r>
              <a:rPr sz="1500" spc="-90" dirty="0"/>
              <a:t>evaluates</a:t>
            </a:r>
            <a:r>
              <a:rPr sz="1500" spc="-160" dirty="0"/>
              <a:t> </a:t>
            </a:r>
            <a:r>
              <a:rPr sz="1500" spc="-55" dirty="0"/>
              <a:t>and</a:t>
            </a:r>
            <a:r>
              <a:rPr sz="1500" spc="-160" dirty="0"/>
              <a:t> </a:t>
            </a:r>
            <a:r>
              <a:rPr sz="1500" spc="-95" dirty="0"/>
              <a:t>analyses</a:t>
            </a:r>
            <a:r>
              <a:rPr sz="1500" spc="-155" dirty="0"/>
              <a:t> </a:t>
            </a:r>
            <a:r>
              <a:rPr sz="1500" spc="-110" dirty="0"/>
              <a:t>what</a:t>
            </a:r>
            <a:r>
              <a:rPr sz="1500" spc="-160" dirty="0"/>
              <a:t> </a:t>
            </a:r>
            <a:r>
              <a:rPr sz="1500" spc="-80" dirty="0"/>
              <a:t>you</a:t>
            </a:r>
            <a:r>
              <a:rPr sz="1500" spc="-155" dirty="0"/>
              <a:t> </a:t>
            </a:r>
            <a:r>
              <a:rPr sz="1500" spc="-95" dirty="0"/>
              <a:t>have</a:t>
            </a:r>
            <a:r>
              <a:rPr sz="1500" spc="-160" dirty="0"/>
              <a:t> </a:t>
            </a:r>
            <a:r>
              <a:rPr sz="1500" spc="-85" dirty="0"/>
              <a:t>read.</a:t>
            </a:r>
            <a:endParaRPr sz="1500"/>
          </a:p>
        </p:txBody>
      </p:sp>
      <p:grpSp>
        <p:nvGrpSpPr>
          <p:cNvPr id="7" name="object 7"/>
          <p:cNvGrpSpPr/>
          <p:nvPr/>
        </p:nvGrpSpPr>
        <p:grpSpPr>
          <a:xfrm>
            <a:off x="5416296" y="2164486"/>
            <a:ext cx="5980430" cy="1122680"/>
            <a:chOff x="5416296" y="2164486"/>
            <a:chExt cx="5980430" cy="1122680"/>
          </a:xfrm>
        </p:grpSpPr>
        <p:sp>
          <p:nvSpPr>
            <p:cNvPr id="8" name="object 8"/>
            <p:cNvSpPr/>
            <p:nvPr/>
          </p:nvSpPr>
          <p:spPr>
            <a:xfrm>
              <a:off x="5416296" y="2164486"/>
              <a:ext cx="5980430" cy="1122680"/>
            </a:xfrm>
            <a:custGeom>
              <a:avLst/>
              <a:gdLst/>
              <a:ahLst/>
              <a:cxnLst/>
              <a:rect l="l" t="t" r="r" b="b"/>
              <a:pathLst>
                <a:path w="5980430" h="1122679">
                  <a:moveTo>
                    <a:pt x="5867908" y="0"/>
                  </a:moveTo>
                  <a:lnTo>
                    <a:pt x="112267" y="0"/>
                  </a:lnTo>
                  <a:lnTo>
                    <a:pt x="68569" y="8822"/>
                  </a:lnTo>
                  <a:lnTo>
                    <a:pt x="32883" y="32883"/>
                  </a:lnTo>
                  <a:lnTo>
                    <a:pt x="8822" y="68569"/>
                  </a:lnTo>
                  <a:lnTo>
                    <a:pt x="0" y="112267"/>
                  </a:lnTo>
                  <a:lnTo>
                    <a:pt x="0" y="1010386"/>
                  </a:lnTo>
                  <a:lnTo>
                    <a:pt x="8822" y="1054085"/>
                  </a:lnTo>
                  <a:lnTo>
                    <a:pt x="32883" y="1089771"/>
                  </a:lnTo>
                  <a:lnTo>
                    <a:pt x="68569" y="1113831"/>
                  </a:lnTo>
                  <a:lnTo>
                    <a:pt x="112267" y="1122654"/>
                  </a:lnTo>
                  <a:lnTo>
                    <a:pt x="5867908" y="1122654"/>
                  </a:lnTo>
                  <a:lnTo>
                    <a:pt x="5911606" y="1113831"/>
                  </a:lnTo>
                  <a:lnTo>
                    <a:pt x="5947292" y="1089771"/>
                  </a:lnTo>
                  <a:lnTo>
                    <a:pt x="5971353" y="1054085"/>
                  </a:lnTo>
                  <a:lnTo>
                    <a:pt x="5980176" y="1010386"/>
                  </a:lnTo>
                  <a:lnTo>
                    <a:pt x="5980176" y="112267"/>
                  </a:lnTo>
                  <a:lnTo>
                    <a:pt x="5971353" y="68569"/>
                  </a:lnTo>
                  <a:lnTo>
                    <a:pt x="5947292" y="32883"/>
                  </a:lnTo>
                  <a:lnTo>
                    <a:pt x="5911606" y="8822"/>
                  </a:lnTo>
                  <a:lnTo>
                    <a:pt x="5867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4624" y="2417064"/>
              <a:ext cx="618744" cy="6187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19074" y="2375408"/>
            <a:ext cx="4123054" cy="65976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88700"/>
              </a:lnSpc>
              <a:spcBef>
                <a:spcPts val="300"/>
              </a:spcBef>
            </a:pPr>
            <a:r>
              <a:rPr sz="1500" spc="-45" dirty="0">
                <a:latin typeface="Verdana"/>
                <a:cs typeface="Verdana"/>
              </a:rPr>
              <a:t>Being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75" dirty="0">
                <a:latin typeface="Verdana"/>
                <a:cs typeface="Verdana"/>
              </a:rPr>
              <a:t>critical,</a:t>
            </a:r>
            <a:r>
              <a:rPr sz="1500" spc="-204" dirty="0">
                <a:latin typeface="Verdana"/>
                <a:cs typeface="Verdana"/>
              </a:rPr>
              <a:t> </a:t>
            </a:r>
            <a:r>
              <a:rPr sz="1500" spc="-85" dirty="0">
                <a:latin typeface="Verdana"/>
                <a:cs typeface="Verdana"/>
              </a:rPr>
              <a:t>therefore-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60" dirty="0">
                <a:latin typeface="Verdana"/>
                <a:cs typeface="Verdana"/>
              </a:rPr>
              <a:t>in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90" dirty="0">
                <a:latin typeface="Verdana"/>
                <a:cs typeface="Verdana"/>
              </a:rPr>
              <a:t>an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60" dirty="0">
                <a:latin typeface="Verdana"/>
                <a:cs typeface="Verdana"/>
              </a:rPr>
              <a:t>academic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sense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355" dirty="0">
                <a:latin typeface="Verdana"/>
                <a:cs typeface="Verdana"/>
              </a:rPr>
              <a:t>–  </a:t>
            </a:r>
            <a:r>
              <a:rPr sz="1500" spc="-100" dirty="0">
                <a:latin typeface="Verdana"/>
                <a:cs typeface="Verdana"/>
              </a:rPr>
              <a:t>means </a:t>
            </a:r>
            <a:r>
              <a:rPr sz="1500" spc="-65" dirty="0">
                <a:latin typeface="Verdana"/>
                <a:cs typeface="Verdana"/>
              </a:rPr>
              <a:t>advancing </a:t>
            </a:r>
            <a:r>
              <a:rPr sz="1500" spc="-85" dirty="0">
                <a:latin typeface="Verdana"/>
                <a:cs typeface="Verdana"/>
              </a:rPr>
              <a:t>your </a:t>
            </a:r>
            <a:r>
              <a:rPr sz="1500" spc="-70" dirty="0">
                <a:latin typeface="Verdana"/>
                <a:cs typeface="Verdana"/>
              </a:rPr>
              <a:t>understanding, not  </a:t>
            </a:r>
            <a:r>
              <a:rPr sz="1500" spc="-65" dirty="0">
                <a:latin typeface="Verdana"/>
                <a:cs typeface="Verdana"/>
              </a:rPr>
              <a:t>dismissing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55" dirty="0">
                <a:latin typeface="Verdana"/>
                <a:cs typeface="Verdana"/>
              </a:rPr>
              <a:t>and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75" dirty="0">
                <a:latin typeface="Verdana"/>
                <a:cs typeface="Verdana"/>
              </a:rPr>
              <a:t>therefore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40" dirty="0">
                <a:latin typeface="Verdana"/>
                <a:cs typeface="Verdana"/>
              </a:rPr>
              <a:t>closing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off</a:t>
            </a:r>
            <a:r>
              <a:rPr sz="1500" spc="-125" dirty="0">
                <a:latin typeface="Verdana"/>
                <a:cs typeface="Verdana"/>
              </a:rPr>
              <a:t> </a:t>
            </a:r>
            <a:r>
              <a:rPr sz="1500" spc="-70" dirty="0">
                <a:latin typeface="Verdana"/>
                <a:cs typeface="Verdana"/>
              </a:rPr>
              <a:t>learning.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16296" y="3567810"/>
            <a:ext cx="5980430" cy="1122680"/>
            <a:chOff x="5416296" y="3567810"/>
            <a:chExt cx="5980430" cy="1122680"/>
          </a:xfrm>
        </p:grpSpPr>
        <p:sp>
          <p:nvSpPr>
            <p:cNvPr id="12" name="object 12"/>
            <p:cNvSpPr/>
            <p:nvPr/>
          </p:nvSpPr>
          <p:spPr>
            <a:xfrm>
              <a:off x="5416296" y="3567810"/>
              <a:ext cx="5980430" cy="1122680"/>
            </a:xfrm>
            <a:custGeom>
              <a:avLst/>
              <a:gdLst/>
              <a:ahLst/>
              <a:cxnLst/>
              <a:rect l="l" t="t" r="r" b="b"/>
              <a:pathLst>
                <a:path w="5980430" h="1122679">
                  <a:moveTo>
                    <a:pt x="5867908" y="0"/>
                  </a:moveTo>
                  <a:lnTo>
                    <a:pt x="112267" y="0"/>
                  </a:lnTo>
                  <a:lnTo>
                    <a:pt x="68569" y="8822"/>
                  </a:lnTo>
                  <a:lnTo>
                    <a:pt x="32883" y="32883"/>
                  </a:lnTo>
                  <a:lnTo>
                    <a:pt x="8822" y="68569"/>
                  </a:lnTo>
                  <a:lnTo>
                    <a:pt x="0" y="112268"/>
                  </a:lnTo>
                  <a:lnTo>
                    <a:pt x="0" y="1010386"/>
                  </a:lnTo>
                  <a:lnTo>
                    <a:pt x="8822" y="1054085"/>
                  </a:lnTo>
                  <a:lnTo>
                    <a:pt x="32883" y="1089771"/>
                  </a:lnTo>
                  <a:lnTo>
                    <a:pt x="68569" y="1113831"/>
                  </a:lnTo>
                  <a:lnTo>
                    <a:pt x="112267" y="1122654"/>
                  </a:lnTo>
                  <a:lnTo>
                    <a:pt x="5867908" y="1122654"/>
                  </a:lnTo>
                  <a:lnTo>
                    <a:pt x="5911606" y="1113831"/>
                  </a:lnTo>
                  <a:lnTo>
                    <a:pt x="5947292" y="1089771"/>
                  </a:lnTo>
                  <a:lnTo>
                    <a:pt x="5971353" y="1054085"/>
                  </a:lnTo>
                  <a:lnTo>
                    <a:pt x="5980176" y="1010386"/>
                  </a:lnTo>
                  <a:lnTo>
                    <a:pt x="5980176" y="112268"/>
                  </a:lnTo>
                  <a:lnTo>
                    <a:pt x="5971353" y="68569"/>
                  </a:lnTo>
                  <a:lnTo>
                    <a:pt x="5947292" y="32883"/>
                  </a:lnTo>
                  <a:lnTo>
                    <a:pt x="5911606" y="8822"/>
                  </a:lnTo>
                  <a:lnTo>
                    <a:pt x="5867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54624" y="3819143"/>
              <a:ext cx="618744" cy="6187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19074" y="3780535"/>
            <a:ext cx="4391025" cy="65976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88700"/>
              </a:lnSpc>
              <a:spcBef>
                <a:spcPts val="300"/>
              </a:spcBef>
            </a:pPr>
            <a:r>
              <a:rPr sz="1500" spc="-55" dirty="0">
                <a:latin typeface="Verdana"/>
                <a:cs typeface="Verdana"/>
              </a:rPr>
              <a:t>When </a:t>
            </a:r>
            <a:r>
              <a:rPr sz="1500" spc="-80" dirty="0">
                <a:latin typeface="Verdana"/>
                <a:cs typeface="Verdana"/>
              </a:rPr>
              <a:t>you </a:t>
            </a:r>
            <a:r>
              <a:rPr sz="1500" spc="-65" dirty="0">
                <a:latin typeface="Verdana"/>
                <a:cs typeface="Verdana"/>
              </a:rPr>
              <a:t>read </a:t>
            </a:r>
            <a:r>
              <a:rPr sz="1500" spc="-85" dirty="0">
                <a:latin typeface="Verdana"/>
                <a:cs typeface="Verdana"/>
              </a:rPr>
              <a:t>critically, </a:t>
            </a:r>
            <a:r>
              <a:rPr sz="1500" spc="-80" dirty="0">
                <a:latin typeface="Verdana"/>
                <a:cs typeface="Verdana"/>
              </a:rPr>
              <a:t>you </a:t>
            </a:r>
            <a:r>
              <a:rPr sz="1500" spc="-60" dirty="0">
                <a:latin typeface="Verdana"/>
                <a:cs typeface="Verdana"/>
              </a:rPr>
              <a:t>will </a:t>
            </a:r>
            <a:r>
              <a:rPr sz="1500" spc="-10" dirty="0">
                <a:latin typeface="Verdana"/>
                <a:cs typeface="Verdana"/>
              </a:rPr>
              <a:t>be </a:t>
            </a:r>
            <a:r>
              <a:rPr sz="1500" spc="-40" dirty="0">
                <a:latin typeface="Verdana"/>
                <a:cs typeface="Verdana"/>
              </a:rPr>
              <a:t>able </a:t>
            </a:r>
            <a:r>
              <a:rPr sz="1500" spc="-55" dirty="0">
                <a:latin typeface="Verdana"/>
                <a:cs typeface="Verdana"/>
              </a:rPr>
              <a:t>to </a:t>
            </a:r>
            <a:r>
              <a:rPr sz="1500" spc="-90" dirty="0">
                <a:latin typeface="Verdana"/>
                <a:cs typeface="Verdana"/>
              </a:rPr>
              <a:t>think  </a:t>
            </a:r>
            <a:r>
              <a:rPr sz="1500" spc="-85" dirty="0">
                <a:latin typeface="Verdana"/>
                <a:cs typeface="Verdana"/>
              </a:rPr>
              <a:t>critically. </a:t>
            </a:r>
            <a:r>
              <a:rPr sz="1500" spc="-55" dirty="0">
                <a:latin typeface="Verdana"/>
                <a:cs typeface="Verdana"/>
              </a:rPr>
              <a:t>When </a:t>
            </a:r>
            <a:r>
              <a:rPr sz="1500" spc="-80" dirty="0">
                <a:latin typeface="Verdana"/>
                <a:cs typeface="Verdana"/>
              </a:rPr>
              <a:t>you </a:t>
            </a:r>
            <a:r>
              <a:rPr sz="1500" spc="-65" dirty="0">
                <a:latin typeface="Verdana"/>
                <a:cs typeface="Verdana"/>
              </a:rPr>
              <a:t>read </a:t>
            </a:r>
            <a:r>
              <a:rPr sz="1500" spc="-85" dirty="0">
                <a:latin typeface="Verdana"/>
                <a:cs typeface="Verdana"/>
              </a:rPr>
              <a:t>critically, </a:t>
            </a:r>
            <a:r>
              <a:rPr sz="1500" spc="-80" dirty="0">
                <a:latin typeface="Verdana"/>
                <a:cs typeface="Verdana"/>
              </a:rPr>
              <a:t>you </a:t>
            </a:r>
            <a:r>
              <a:rPr sz="1500" spc="-65" dirty="0">
                <a:latin typeface="Verdana"/>
                <a:cs typeface="Verdana"/>
              </a:rPr>
              <a:t>dissect </a:t>
            </a:r>
            <a:r>
              <a:rPr sz="1500" spc="-100" dirty="0">
                <a:latin typeface="Verdana"/>
                <a:cs typeface="Verdana"/>
              </a:rPr>
              <a:t>a  </a:t>
            </a:r>
            <a:r>
              <a:rPr sz="1500" spc="-55" dirty="0">
                <a:latin typeface="Verdana"/>
                <a:cs typeface="Verdana"/>
              </a:rPr>
              <a:t>reading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95" dirty="0">
                <a:latin typeface="Verdana"/>
                <a:cs typeface="Verdana"/>
              </a:rPr>
              <a:t>material.</a:t>
            </a:r>
            <a:r>
              <a:rPr sz="1500" spc="-235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You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114" dirty="0">
                <a:latin typeface="Verdana"/>
                <a:cs typeface="Verdana"/>
              </a:rPr>
              <a:t>ask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questions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55" dirty="0">
                <a:latin typeface="Verdana"/>
                <a:cs typeface="Verdana"/>
              </a:rPr>
              <a:t>about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the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120" dirty="0">
                <a:latin typeface="Verdana"/>
                <a:cs typeface="Verdana"/>
              </a:rPr>
              <a:t>text.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16296" y="4971122"/>
            <a:ext cx="5980430" cy="1122680"/>
            <a:chOff x="5416296" y="4971122"/>
            <a:chExt cx="5980430" cy="1122680"/>
          </a:xfrm>
        </p:grpSpPr>
        <p:sp>
          <p:nvSpPr>
            <p:cNvPr id="16" name="object 16"/>
            <p:cNvSpPr/>
            <p:nvPr/>
          </p:nvSpPr>
          <p:spPr>
            <a:xfrm>
              <a:off x="5416296" y="4971122"/>
              <a:ext cx="5980430" cy="1122680"/>
            </a:xfrm>
            <a:custGeom>
              <a:avLst/>
              <a:gdLst/>
              <a:ahLst/>
              <a:cxnLst/>
              <a:rect l="l" t="t" r="r" b="b"/>
              <a:pathLst>
                <a:path w="5980430" h="1122679">
                  <a:moveTo>
                    <a:pt x="5867908" y="0"/>
                  </a:moveTo>
                  <a:lnTo>
                    <a:pt x="112267" y="0"/>
                  </a:lnTo>
                  <a:lnTo>
                    <a:pt x="68569" y="8822"/>
                  </a:lnTo>
                  <a:lnTo>
                    <a:pt x="32883" y="32883"/>
                  </a:lnTo>
                  <a:lnTo>
                    <a:pt x="8822" y="68569"/>
                  </a:lnTo>
                  <a:lnTo>
                    <a:pt x="0" y="112267"/>
                  </a:lnTo>
                  <a:lnTo>
                    <a:pt x="0" y="1010396"/>
                  </a:lnTo>
                  <a:lnTo>
                    <a:pt x="8822" y="1054095"/>
                  </a:lnTo>
                  <a:lnTo>
                    <a:pt x="32883" y="1089780"/>
                  </a:lnTo>
                  <a:lnTo>
                    <a:pt x="68569" y="1113839"/>
                  </a:lnTo>
                  <a:lnTo>
                    <a:pt x="112267" y="1122662"/>
                  </a:lnTo>
                  <a:lnTo>
                    <a:pt x="5867908" y="1122662"/>
                  </a:lnTo>
                  <a:lnTo>
                    <a:pt x="5911606" y="1113839"/>
                  </a:lnTo>
                  <a:lnTo>
                    <a:pt x="5947292" y="1089780"/>
                  </a:lnTo>
                  <a:lnTo>
                    <a:pt x="5971353" y="1054095"/>
                  </a:lnTo>
                  <a:lnTo>
                    <a:pt x="5980176" y="1010396"/>
                  </a:lnTo>
                  <a:lnTo>
                    <a:pt x="5980176" y="112267"/>
                  </a:lnTo>
                  <a:lnTo>
                    <a:pt x="5971353" y="68569"/>
                  </a:lnTo>
                  <a:lnTo>
                    <a:pt x="5947292" y="32883"/>
                  </a:lnTo>
                  <a:lnTo>
                    <a:pt x="5911606" y="8822"/>
                  </a:lnTo>
                  <a:lnTo>
                    <a:pt x="5867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54624" y="5221224"/>
              <a:ext cx="618744" cy="6217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19074" y="5078983"/>
            <a:ext cx="4391025" cy="8763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90700"/>
              </a:lnSpc>
              <a:spcBef>
                <a:spcPts val="265"/>
              </a:spcBef>
            </a:pPr>
            <a:r>
              <a:rPr sz="1500" spc="-170" dirty="0">
                <a:latin typeface="Verdana"/>
                <a:cs typeface="Verdana"/>
              </a:rPr>
              <a:t>If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critical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spc="-55" dirty="0">
                <a:latin typeface="Verdana"/>
                <a:cs typeface="Verdana"/>
              </a:rPr>
              <a:t>reading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is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spc="-60" dirty="0">
                <a:latin typeface="Verdana"/>
                <a:cs typeface="Verdana"/>
              </a:rPr>
              <a:t>well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355" dirty="0">
                <a:latin typeface="Verdana"/>
                <a:cs typeface="Verdana"/>
              </a:rPr>
              <a:t>–</a:t>
            </a:r>
            <a:r>
              <a:rPr sz="1500" spc="-320" dirty="0">
                <a:latin typeface="Verdana"/>
                <a:cs typeface="Verdana"/>
              </a:rPr>
              <a:t> </a:t>
            </a:r>
            <a:r>
              <a:rPr sz="1500" spc="-45" dirty="0">
                <a:latin typeface="Verdana"/>
                <a:cs typeface="Verdana"/>
              </a:rPr>
              <a:t>developed,</a:t>
            </a:r>
            <a:r>
              <a:rPr sz="1500" spc="-195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nurtured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spc="-60" dirty="0">
                <a:latin typeface="Verdana"/>
                <a:cs typeface="Verdana"/>
              </a:rPr>
              <a:t>and  </a:t>
            </a:r>
            <a:r>
              <a:rPr sz="1500" spc="-70" dirty="0">
                <a:latin typeface="Verdana"/>
                <a:cs typeface="Verdana"/>
              </a:rPr>
              <a:t>enhanced,</a:t>
            </a:r>
            <a:r>
              <a:rPr sz="1500" spc="-195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the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70" dirty="0">
                <a:latin typeface="Verdana"/>
                <a:cs typeface="Verdana"/>
              </a:rPr>
              <a:t>reader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60" dirty="0">
                <a:latin typeface="Verdana"/>
                <a:cs typeface="Verdana"/>
              </a:rPr>
              <a:t>will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be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spc="-45" dirty="0">
                <a:latin typeface="Verdana"/>
                <a:cs typeface="Verdana"/>
              </a:rPr>
              <a:t>challenged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55" dirty="0">
                <a:latin typeface="Verdana"/>
                <a:cs typeface="Verdana"/>
              </a:rPr>
              <a:t>to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reason  </a:t>
            </a:r>
            <a:r>
              <a:rPr sz="1500" spc="-65" dirty="0">
                <a:latin typeface="Verdana"/>
                <a:cs typeface="Verdana"/>
              </a:rPr>
              <a:t>out </a:t>
            </a:r>
            <a:r>
              <a:rPr sz="1500" spc="-55" dirty="0">
                <a:latin typeface="Verdana"/>
                <a:cs typeface="Verdana"/>
              </a:rPr>
              <a:t>and </a:t>
            </a:r>
            <a:r>
              <a:rPr sz="1500" spc="-105" dirty="0">
                <a:latin typeface="Verdana"/>
                <a:cs typeface="Verdana"/>
              </a:rPr>
              <a:t>justify </a:t>
            </a:r>
            <a:r>
              <a:rPr sz="1500" spc="-90" dirty="0">
                <a:latin typeface="Verdana"/>
                <a:cs typeface="Verdana"/>
              </a:rPr>
              <a:t>his/ </a:t>
            </a:r>
            <a:r>
              <a:rPr sz="1500" spc="-75" dirty="0">
                <a:latin typeface="Verdana"/>
                <a:cs typeface="Verdana"/>
              </a:rPr>
              <a:t>her </a:t>
            </a:r>
            <a:r>
              <a:rPr sz="1500" spc="-80" dirty="0">
                <a:latin typeface="Verdana"/>
                <a:cs typeface="Verdana"/>
              </a:rPr>
              <a:t>thoughts, </a:t>
            </a:r>
            <a:r>
              <a:rPr sz="1500" spc="-60" dirty="0">
                <a:latin typeface="Verdana"/>
                <a:cs typeface="Verdana"/>
              </a:rPr>
              <a:t>ideas and  decisions.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215380"/>
            <a:chOff x="0" y="0"/>
            <a:chExt cx="12192000" cy="62153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105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758952"/>
              <a:ext cx="10668000" cy="5455920"/>
            </a:xfrm>
            <a:custGeom>
              <a:avLst/>
              <a:gdLst/>
              <a:ahLst/>
              <a:cxnLst/>
              <a:rect l="l" t="t" r="r" b="b"/>
              <a:pathLst>
                <a:path w="10668000" h="5455920">
                  <a:moveTo>
                    <a:pt x="10668000" y="0"/>
                  </a:moveTo>
                  <a:lnTo>
                    <a:pt x="0" y="0"/>
                  </a:lnTo>
                  <a:lnTo>
                    <a:pt x="0" y="5455920"/>
                  </a:lnTo>
                  <a:lnTo>
                    <a:pt x="10668000" y="5455920"/>
                  </a:lnTo>
                  <a:lnTo>
                    <a:pt x="1066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2846" y="1881632"/>
            <a:ext cx="3850640" cy="19640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ct val="95200"/>
              </a:lnSpc>
              <a:spcBef>
                <a:spcPts val="290"/>
              </a:spcBef>
            </a:pPr>
            <a:r>
              <a:rPr sz="3300" b="1" spc="-45" dirty="0">
                <a:latin typeface="Arial"/>
                <a:cs typeface="Arial"/>
              </a:rPr>
              <a:t>A </a:t>
            </a:r>
            <a:r>
              <a:rPr sz="3300" b="1" spc="-90" dirty="0">
                <a:latin typeface="Arial"/>
                <a:cs typeface="Arial"/>
              </a:rPr>
              <a:t>COMPARISON</a:t>
            </a:r>
            <a:r>
              <a:rPr sz="3300" b="1" spc="-220" dirty="0">
                <a:latin typeface="Arial"/>
                <a:cs typeface="Arial"/>
              </a:rPr>
              <a:t> </a:t>
            </a:r>
            <a:r>
              <a:rPr sz="3300" b="1" spc="-170" dirty="0">
                <a:latin typeface="Arial"/>
                <a:cs typeface="Arial"/>
              </a:rPr>
              <a:t>OF  </a:t>
            </a:r>
            <a:r>
              <a:rPr sz="3300" b="1" spc="-285" dirty="0">
                <a:latin typeface="Arial"/>
                <a:cs typeface="Arial"/>
              </a:rPr>
              <a:t>CRITICAL </a:t>
            </a:r>
            <a:r>
              <a:rPr sz="3300" b="1" spc="-140" dirty="0">
                <a:latin typeface="Arial"/>
                <a:cs typeface="Arial"/>
              </a:rPr>
              <a:t>READING  </a:t>
            </a:r>
            <a:r>
              <a:rPr sz="3300" b="1" spc="10" dirty="0">
                <a:latin typeface="Arial"/>
                <a:cs typeface="Arial"/>
              </a:rPr>
              <a:t>AND </a:t>
            </a:r>
            <a:r>
              <a:rPr sz="3300" b="1" spc="-160" dirty="0">
                <a:latin typeface="Arial"/>
                <a:cs typeface="Arial"/>
              </a:rPr>
              <a:t>NON-CRITICAL  </a:t>
            </a:r>
            <a:r>
              <a:rPr sz="3300" b="1" spc="-145" dirty="0">
                <a:latin typeface="Arial"/>
                <a:cs typeface="Arial"/>
              </a:rPr>
              <a:t>READING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04251" y="2608960"/>
            <a:ext cx="4277080" cy="239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096000"/>
            <a:chOff x="0" y="0"/>
            <a:chExt cx="12192000" cy="6096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095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1998" y="761999"/>
              <a:ext cx="10668000" cy="5334000"/>
            </a:xfrm>
            <a:custGeom>
              <a:avLst/>
              <a:gdLst/>
              <a:ahLst/>
              <a:cxnLst/>
              <a:rect l="l" t="t" r="r" b="b"/>
              <a:pathLst>
                <a:path w="10668000" h="5334000">
                  <a:moveTo>
                    <a:pt x="10668001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10668001" y="5334000"/>
                  </a:lnTo>
                  <a:lnTo>
                    <a:pt x="10668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45800" y="1153668"/>
            <a:ext cx="31076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85" dirty="0">
                <a:latin typeface="Arial"/>
                <a:cs typeface="Arial"/>
              </a:rPr>
              <a:t>Non-Critical</a:t>
            </a:r>
            <a:r>
              <a:rPr sz="2600" b="1" spc="-145" dirty="0">
                <a:latin typeface="Arial"/>
                <a:cs typeface="Arial"/>
              </a:rPr>
              <a:t> </a:t>
            </a:r>
            <a:r>
              <a:rPr sz="2600" b="1" spc="-60" dirty="0">
                <a:latin typeface="Arial"/>
                <a:cs typeface="Arial"/>
              </a:rPr>
              <a:t>Reading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17650" y="2327275"/>
            <a:ext cx="2870200" cy="1727200"/>
            <a:chOff x="1517650" y="2327275"/>
            <a:chExt cx="2870200" cy="1727200"/>
          </a:xfrm>
        </p:grpSpPr>
        <p:sp>
          <p:nvSpPr>
            <p:cNvPr id="7" name="object 7"/>
            <p:cNvSpPr/>
            <p:nvPr/>
          </p:nvSpPr>
          <p:spPr>
            <a:xfrm>
              <a:off x="152400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2857500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2857500" y="1714500"/>
                  </a:lnTo>
                  <a:lnTo>
                    <a:pt x="2857500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0" y="0"/>
                  </a:moveTo>
                  <a:lnTo>
                    <a:pt x="2857501" y="0"/>
                  </a:lnTo>
                  <a:lnTo>
                    <a:pt x="2857501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24000" y="2333625"/>
            <a:ext cx="2857500" cy="1714500"/>
          </a:xfrm>
          <a:prstGeom prst="rect">
            <a:avLst/>
          </a:prstGeom>
        </p:spPr>
        <p:txBody>
          <a:bodyPr vert="horz" wrap="square" lIns="0" tIns="280035" rIns="0" bIns="0" rtlCol="0">
            <a:spAutoFit/>
          </a:bodyPr>
          <a:lstStyle/>
          <a:p>
            <a:pPr marL="120650" marR="113030" algn="ctr">
              <a:lnSpc>
                <a:spcPct val="91100"/>
              </a:lnSpc>
              <a:spcBef>
                <a:spcPts val="2205"/>
              </a:spcBef>
            </a:pP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Purpose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700" spc="-6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get 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basic 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grasp </a:t>
            </a:r>
            <a:r>
              <a:rPr sz="2700" spc="-75" dirty="0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15" dirty="0">
                <a:solidFill>
                  <a:srgbClr val="FFFFFF"/>
                </a:solidFill>
                <a:latin typeface="Verdana"/>
                <a:cs typeface="Verdana"/>
              </a:rPr>
              <a:t>text.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60900" y="2327275"/>
            <a:ext cx="2870200" cy="1727200"/>
            <a:chOff x="4660900" y="2327275"/>
            <a:chExt cx="2870200" cy="1727200"/>
          </a:xfrm>
        </p:grpSpPr>
        <p:sp>
          <p:nvSpPr>
            <p:cNvPr id="11" name="object 11"/>
            <p:cNvSpPr/>
            <p:nvPr/>
          </p:nvSpPr>
          <p:spPr>
            <a:xfrm>
              <a:off x="466725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2857500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2857500" y="1714500"/>
                  </a:lnTo>
                  <a:lnTo>
                    <a:pt x="2857500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6725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0" y="0"/>
                  </a:moveTo>
                  <a:lnTo>
                    <a:pt x="2857501" y="0"/>
                  </a:lnTo>
                  <a:lnTo>
                    <a:pt x="2857501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67250" y="2333625"/>
            <a:ext cx="2857500" cy="1714500"/>
          </a:xfrm>
          <a:prstGeom prst="rect">
            <a:avLst/>
          </a:prstGeom>
        </p:spPr>
        <p:txBody>
          <a:bodyPr vert="horz" wrap="square" lIns="0" tIns="280035" rIns="0" bIns="0" rtlCol="0">
            <a:spAutoFit/>
          </a:bodyPr>
          <a:lstStyle/>
          <a:p>
            <a:pPr marL="233679" marR="226060" indent="-635" algn="ctr">
              <a:lnSpc>
                <a:spcPct val="91100"/>
              </a:lnSpc>
              <a:spcBef>
                <a:spcPts val="2205"/>
              </a:spcBef>
            </a:pP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Activity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is  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absorbing/ 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0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804150" y="2327275"/>
            <a:ext cx="2870200" cy="1727200"/>
            <a:chOff x="7804150" y="2327275"/>
            <a:chExt cx="2870200" cy="1727200"/>
          </a:xfrm>
        </p:grpSpPr>
        <p:sp>
          <p:nvSpPr>
            <p:cNvPr id="15" name="object 15"/>
            <p:cNvSpPr/>
            <p:nvPr/>
          </p:nvSpPr>
          <p:spPr>
            <a:xfrm>
              <a:off x="781050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2857500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2857500" y="1714500"/>
                  </a:lnTo>
                  <a:lnTo>
                    <a:pt x="2857500" y="0"/>
                  </a:lnTo>
                  <a:close/>
                </a:path>
              </a:pathLst>
            </a:custGeom>
            <a:solidFill>
              <a:srgbClr val="F58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1050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0" y="0"/>
                  </a:moveTo>
                  <a:lnTo>
                    <a:pt x="2857501" y="0"/>
                  </a:lnTo>
                  <a:lnTo>
                    <a:pt x="2857501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10500" y="2333625"/>
            <a:ext cx="2857500" cy="17145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250">
              <a:latin typeface="Times New Roman"/>
              <a:cs typeface="Times New Roman"/>
            </a:endParaRPr>
          </a:p>
          <a:p>
            <a:pPr marL="429895" marR="142240" indent="-280035">
              <a:lnSpc>
                <a:spcPts val="2900"/>
              </a:lnSpc>
            </a:pP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Focus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700" spc="-6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90" dirty="0">
                <a:solidFill>
                  <a:srgbClr val="FFFFFF"/>
                </a:solidFill>
                <a:latin typeface="Verdana"/>
                <a:cs typeface="Verdana"/>
              </a:rPr>
              <a:t>what 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2700" spc="-4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35" dirty="0">
                <a:solidFill>
                  <a:srgbClr val="FFFFFF"/>
                </a:solidFill>
                <a:latin typeface="Verdana"/>
                <a:cs typeface="Verdana"/>
              </a:rPr>
              <a:t>says.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4000" y="4333875"/>
            <a:ext cx="2857500" cy="1714500"/>
          </a:xfrm>
          <a:custGeom>
            <a:avLst/>
            <a:gdLst/>
            <a:ahLst/>
            <a:cxnLst/>
            <a:rect l="l" t="t" r="r" b="b"/>
            <a:pathLst>
              <a:path w="2857500" h="1714500">
                <a:moveTo>
                  <a:pt x="0" y="0"/>
                </a:moveTo>
                <a:lnTo>
                  <a:pt x="2857501" y="0"/>
                </a:lnTo>
                <a:lnTo>
                  <a:pt x="2857501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24000" y="4333875"/>
          <a:ext cx="2857500" cy="171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847">
                <a:tc>
                  <a:txBody>
                    <a:bodyPr/>
                    <a:lstStyle/>
                    <a:p>
                      <a:pPr algn="ctr">
                        <a:lnSpc>
                          <a:spcPts val="3090"/>
                        </a:lnSpc>
                        <a:spcBef>
                          <a:spcPts val="445"/>
                        </a:spcBef>
                      </a:pPr>
                      <a:r>
                        <a:rPr sz="2700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The </a:t>
                      </a:r>
                      <a:r>
                        <a:rPr sz="2700" spc="-1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question</a:t>
                      </a:r>
                      <a:r>
                        <a:rPr sz="2700" spc="-4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spc="-2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is: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56515" marB="0">
                    <a:solidFill>
                      <a:srgbClr val="FA2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03">
                <a:tc>
                  <a:txBody>
                    <a:bodyPr/>
                    <a:lstStyle/>
                    <a:p>
                      <a:pPr algn="ctr">
                        <a:lnSpc>
                          <a:spcPts val="2850"/>
                        </a:lnSpc>
                      </a:pPr>
                      <a:r>
                        <a:rPr sz="2700" i="1" spc="-17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What </a:t>
                      </a:r>
                      <a:r>
                        <a:rPr sz="2700" i="1" spc="-1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is </a:t>
                      </a:r>
                      <a:r>
                        <a:rPr sz="2700" i="1" spc="-16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the</a:t>
                      </a:r>
                      <a:r>
                        <a:rPr sz="2700" i="1" spc="-55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i="1" spc="-2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text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solidFill>
                      <a:srgbClr val="FA2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pPr algn="ctr">
                        <a:lnSpc>
                          <a:spcPts val="2850"/>
                        </a:lnSpc>
                      </a:pPr>
                      <a:r>
                        <a:rPr sz="2700" i="1" spc="-15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saying?</a:t>
                      </a:r>
                      <a:r>
                        <a:rPr sz="2700" i="1" spc="-3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i="1" spc="-17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What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solidFill>
                      <a:srgbClr val="FA2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844">
                <a:tc>
                  <a:txBody>
                    <a:bodyPr/>
                    <a:lstStyle/>
                    <a:p>
                      <a:pPr algn="ctr">
                        <a:lnSpc>
                          <a:spcPts val="2955"/>
                        </a:lnSpc>
                      </a:pPr>
                      <a:r>
                        <a:rPr sz="2700" i="1" spc="-1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info </a:t>
                      </a:r>
                      <a:r>
                        <a:rPr sz="2700" i="1" spc="-1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can </a:t>
                      </a:r>
                      <a:r>
                        <a:rPr sz="2700" i="1" spc="-4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2700" i="1" spc="-6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i="1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get?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solidFill>
                      <a:srgbClr val="FA2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4660900" y="4327525"/>
            <a:ext cx="2870200" cy="1727200"/>
            <a:chOff x="4660900" y="4327525"/>
            <a:chExt cx="2870200" cy="1727200"/>
          </a:xfrm>
        </p:grpSpPr>
        <p:sp>
          <p:nvSpPr>
            <p:cNvPr id="21" name="object 21"/>
            <p:cNvSpPr/>
            <p:nvPr/>
          </p:nvSpPr>
          <p:spPr>
            <a:xfrm>
              <a:off x="4667250" y="433387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2857500" y="0"/>
                  </a:moveTo>
                  <a:lnTo>
                    <a:pt x="0" y="0"/>
                  </a:lnTo>
                  <a:lnTo>
                    <a:pt x="0" y="1714498"/>
                  </a:lnTo>
                  <a:lnTo>
                    <a:pt x="2857500" y="1714498"/>
                  </a:lnTo>
                  <a:lnTo>
                    <a:pt x="2857500" y="0"/>
                  </a:lnTo>
                  <a:close/>
                </a:path>
              </a:pathLst>
            </a:custGeom>
            <a:solidFill>
              <a:srgbClr val="9CA2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67250" y="433387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0" y="0"/>
                  </a:moveTo>
                  <a:lnTo>
                    <a:pt x="2857501" y="0"/>
                  </a:lnTo>
                  <a:lnTo>
                    <a:pt x="2857501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67250" y="4333875"/>
            <a:ext cx="2857500" cy="17145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11125" marR="103505" algn="ctr">
              <a:lnSpc>
                <a:spcPct val="90600"/>
              </a:lnSpc>
              <a:spcBef>
                <a:spcPts val="750"/>
              </a:spcBef>
            </a:pP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Direction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700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1" spc="-229" dirty="0">
                <a:solidFill>
                  <a:srgbClr val="FFFFFF"/>
                </a:solidFill>
                <a:latin typeface="Verdana"/>
                <a:cs typeface="Verdana"/>
              </a:rPr>
              <a:t>With 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text 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(taking  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for granted </a:t>
            </a:r>
            <a:r>
              <a:rPr sz="2700" spc="-195" dirty="0">
                <a:solidFill>
                  <a:srgbClr val="FFFFFF"/>
                </a:solidFill>
                <a:latin typeface="Verdana"/>
                <a:cs typeface="Verdana"/>
              </a:rPr>
              <a:t>that 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it is</a:t>
            </a:r>
            <a:r>
              <a:rPr sz="27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right.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804150" y="4327525"/>
            <a:ext cx="2870200" cy="1727200"/>
            <a:chOff x="7804150" y="4327525"/>
            <a:chExt cx="2870200" cy="1727200"/>
          </a:xfrm>
        </p:grpSpPr>
        <p:sp>
          <p:nvSpPr>
            <p:cNvPr id="25" name="object 25"/>
            <p:cNvSpPr/>
            <p:nvPr/>
          </p:nvSpPr>
          <p:spPr>
            <a:xfrm>
              <a:off x="7810500" y="433387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2857500" y="0"/>
                  </a:moveTo>
                  <a:lnTo>
                    <a:pt x="0" y="0"/>
                  </a:lnTo>
                  <a:lnTo>
                    <a:pt x="0" y="1714498"/>
                  </a:lnTo>
                  <a:lnTo>
                    <a:pt x="2857500" y="1714498"/>
                  </a:lnTo>
                  <a:lnTo>
                    <a:pt x="2857500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10500" y="433387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0" y="0"/>
                  </a:moveTo>
                  <a:lnTo>
                    <a:pt x="2857501" y="0"/>
                  </a:lnTo>
                  <a:lnTo>
                    <a:pt x="2857501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810500" y="4333875"/>
            <a:ext cx="2857500" cy="1714500"/>
          </a:xfrm>
          <a:prstGeom prst="rect">
            <a:avLst/>
          </a:prstGeom>
        </p:spPr>
        <p:txBody>
          <a:bodyPr vert="horz" wrap="square" lIns="0" tIns="281940" rIns="0" bIns="0" rtlCol="0">
            <a:spAutoFit/>
          </a:bodyPr>
          <a:lstStyle/>
          <a:p>
            <a:pPr marL="173990" marR="166370" algn="ctr">
              <a:lnSpc>
                <a:spcPct val="91100"/>
              </a:lnSpc>
              <a:spcBef>
                <a:spcPts val="2220"/>
              </a:spcBef>
            </a:pPr>
            <a:r>
              <a:rPr sz="2700" spc="-1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response</a:t>
            </a:r>
            <a:r>
              <a:rPr sz="27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is 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statement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700" spc="-5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700" spc="-235" dirty="0">
                <a:solidFill>
                  <a:srgbClr val="FFFFFF"/>
                </a:solidFill>
                <a:latin typeface="Verdana"/>
                <a:cs typeface="Verdana"/>
              </a:rPr>
              <a:t>summary.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61998" y="757237"/>
          <a:ext cx="10668635" cy="533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45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49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4200" b="1" spc="-150" dirty="0">
                          <a:latin typeface="Arial"/>
                          <a:cs typeface="Arial"/>
                        </a:rPr>
                        <a:t>Critical</a:t>
                      </a:r>
                      <a:r>
                        <a:rPr sz="420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200" b="1" spc="-75" dirty="0">
                          <a:latin typeface="Arial"/>
                          <a:cs typeface="Arial"/>
                        </a:rPr>
                        <a:t>Reading</a:t>
                      </a:r>
                      <a:endParaRPr sz="4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45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70" dirty="0">
                          <a:latin typeface="Verdana"/>
                          <a:cs typeface="Verdana"/>
                        </a:rPr>
                        <a:t>Purpose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is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to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form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judgments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about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145" dirty="0">
                          <a:latin typeface="Verdana"/>
                          <a:cs typeface="Verdana"/>
                        </a:rPr>
                        <a:t>how</a:t>
                      </a:r>
                      <a:r>
                        <a:rPr sz="1600" b="1" spc="-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20" dirty="0">
                          <a:latin typeface="Verdana"/>
                          <a:cs typeface="Verdana"/>
                        </a:rPr>
                        <a:t>text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10" dirty="0">
                          <a:latin typeface="Verdana"/>
                          <a:cs typeface="Verdana"/>
                        </a:rPr>
                        <a:t>works.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2225" marB="0">
                    <a:lnT w="19050">
                      <a:solidFill>
                        <a:srgbClr val="42B3BD"/>
                      </a:solidFill>
                      <a:prstDash val="solid"/>
                    </a:lnT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spc="-75" dirty="0">
                          <a:latin typeface="Verdana"/>
                          <a:cs typeface="Verdana"/>
                        </a:rPr>
                        <a:t>The </a:t>
                      </a:r>
                      <a:r>
                        <a:rPr sz="1600" spc="-105" dirty="0">
                          <a:latin typeface="Verdana"/>
                          <a:cs typeface="Verdana"/>
                        </a:rPr>
                        <a:t>activity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is</a:t>
                      </a:r>
                      <a:r>
                        <a:rPr sz="1600" spc="-3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analyzing/interpreting/evaluating.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2860" marB="0">
                    <a:lnT w="19050">
                      <a:solidFill>
                        <a:srgbClr val="42B3BD"/>
                      </a:solidFill>
                      <a:prstDash val="solid"/>
                    </a:lnT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5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70" dirty="0">
                          <a:latin typeface="Verdana"/>
                          <a:cs typeface="Verdana"/>
                        </a:rPr>
                        <a:t>Focus</a:t>
                      </a:r>
                      <a:r>
                        <a:rPr sz="1600" spc="-1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is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on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14" dirty="0">
                          <a:latin typeface="Verdana"/>
                          <a:cs typeface="Verdana"/>
                        </a:rPr>
                        <a:t>what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20" dirty="0">
                          <a:latin typeface="Verdana"/>
                          <a:cs typeface="Verdana"/>
                        </a:rPr>
                        <a:t>text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120" dirty="0">
                          <a:latin typeface="Verdana"/>
                          <a:cs typeface="Verdana"/>
                        </a:rPr>
                        <a:t>does</a:t>
                      </a:r>
                      <a:r>
                        <a:rPr sz="1600" b="1" spc="-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and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160" dirty="0">
                          <a:latin typeface="Verdana"/>
                          <a:cs typeface="Verdana"/>
                        </a:rPr>
                        <a:t>means.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3495" marB="0">
                    <a:lnT w="19050">
                      <a:solidFill>
                        <a:srgbClr val="42B3BD"/>
                      </a:solidFill>
                      <a:prstDash val="solid"/>
                    </a:lnT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spc="-7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5" dirty="0">
                          <a:latin typeface="Verdana"/>
                          <a:cs typeface="Verdana"/>
                        </a:rPr>
                        <a:t>question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40" dirty="0">
                          <a:latin typeface="Verdana"/>
                          <a:cs typeface="Verdana"/>
                        </a:rPr>
                        <a:t>is: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75" dirty="0">
                          <a:latin typeface="Verdana"/>
                          <a:cs typeface="Verdana"/>
                        </a:rPr>
                        <a:t>How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50" dirty="0">
                          <a:latin typeface="Verdana"/>
                          <a:cs typeface="Verdana"/>
                        </a:rPr>
                        <a:t>does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9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135" dirty="0">
                          <a:latin typeface="Verdana"/>
                          <a:cs typeface="Verdana"/>
                        </a:rPr>
                        <a:t>text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114" dirty="0">
                          <a:latin typeface="Verdana"/>
                          <a:cs typeface="Verdana"/>
                        </a:rPr>
                        <a:t>work?</a:t>
                      </a:r>
                      <a:r>
                        <a:rPr sz="1600" i="1" spc="-18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105" dirty="0">
                          <a:latin typeface="Verdana"/>
                          <a:cs typeface="Verdana"/>
                        </a:rPr>
                        <a:t>What</a:t>
                      </a:r>
                      <a:r>
                        <a:rPr sz="1600" i="1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50" dirty="0">
                          <a:latin typeface="Verdana"/>
                          <a:cs typeface="Verdana"/>
                        </a:rPr>
                        <a:t>does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9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135" dirty="0">
                          <a:latin typeface="Verdana"/>
                          <a:cs typeface="Verdana"/>
                        </a:rPr>
                        <a:t>text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105" dirty="0">
                          <a:latin typeface="Verdana"/>
                          <a:cs typeface="Verdana"/>
                        </a:rPr>
                        <a:t>mean?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1590" marB="0">
                    <a:lnT w="19050">
                      <a:solidFill>
                        <a:srgbClr val="42B3BD"/>
                      </a:solidFill>
                      <a:prstDash val="solid"/>
                    </a:lnT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45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7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direction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is</a:t>
                      </a:r>
                      <a:r>
                        <a:rPr sz="16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140" dirty="0">
                          <a:latin typeface="Verdana"/>
                          <a:cs typeface="Verdana"/>
                        </a:rPr>
                        <a:t>against</a:t>
                      </a:r>
                      <a:r>
                        <a:rPr sz="1600" b="1" spc="-1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20" dirty="0">
                          <a:latin typeface="Verdana"/>
                          <a:cs typeface="Verdana"/>
                        </a:rPr>
                        <a:t>text</a:t>
                      </a:r>
                      <a:r>
                        <a:rPr sz="16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75" dirty="0">
                          <a:latin typeface="Verdana"/>
                          <a:cs typeface="Verdana"/>
                        </a:rPr>
                        <a:t>(questioning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0" dirty="0">
                          <a:latin typeface="Verdana"/>
                          <a:cs typeface="Verdana"/>
                        </a:rPr>
                        <a:t>its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90" dirty="0">
                          <a:latin typeface="Verdana"/>
                          <a:cs typeface="Verdana"/>
                        </a:rPr>
                        <a:t>assumptions</a:t>
                      </a:r>
                      <a:r>
                        <a:rPr sz="16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and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0" dirty="0">
                          <a:latin typeface="Verdana"/>
                          <a:cs typeface="Verdana"/>
                        </a:rPr>
                        <a:t>argument,</a:t>
                      </a:r>
                      <a:r>
                        <a:rPr sz="1600" spc="-2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70" dirty="0">
                          <a:latin typeface="Verdana"/>
                          <a:cs typeface="Verdana"/>
                        </a:rPr>
                        <a:t>interpreting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75" dirty="0">
                          <a:latin typeface="Verdana"/>
                          <a:cs typeface="Verdana"/>
                        </a:rPr>
                        <a:t>meaning</a:t>
                      </a:r>
                      <a:r>
                        <a:rPr sz="16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5" dirty="0">
                          <a:latin typeface="Verdana"/>
                          <a:cs typeface="Verdana"/>
                        </a:rPr>
                        <a:t>in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5" dirty="0">
                          <a:latin typeface="Verdana"/>
                          <a:cs typeface="Verdana"/>
                        </a:rPr>
                        <a:t>context)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2225" marB="0">
                    <a:lnT w="19050">
                      <a:solidFill>
                        <a:srgbClr val="42B3BD"/>
                      </a:solidFill>
                      <a:prstDash val="solid"/>
                    </a:lnT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219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spc="-7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70" dirty="0">
                          <a:latin typeface="Verdana"/>
                          <a:cs typeface="Verdana"/>
                        </a:rPr>
                        <a:t>response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is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5" dirty="0">
                          <a:latin typeface="Verdana"/>
                          <a:cs typeface="Verdana"/>
                        </a:rPr>
                        <a:t>description,</a:t>
                      </a:r>
                      <a:r>
                        <a:rPr sz="1600" spc="-2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interpretation,</a:t>
                      </a:r>
                      <a:r>
                        <a:rPr sz="1600" spc="-2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evaluation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2860" marB="0">
                    <a:lnT w="19050">
                      <a:solidFill>
                        <a:srgbClr val="42B3BD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168390"/>
            <a:chOff x="0" y="0"/>
            <a:chExt cx="12192000" cy="616839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105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1430000" cy="6168390"/>
            </a:xfrm>
            <a:custGeom>
              <a:avLst/>
              <a:gdLst/>
              <a:ahLst/>
              <a:cxnLst/>
              <a:rect l="l" t="t" r="r" b="b"/>
              <a:pathLst>
                <a:path w="11430000" h="6168390">
                  <a:moveTo>
                    <a:pt x="11430000" y="772160"/>
                  </a:moveTo>
                  <a:lnTo>
                    <a:pt x="5334000" y="77216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72160"/>
                  </a:lnTo>
                  <a:lnTo>
                    <a:pt x="0" y="6168390"/>
                  </a:lnTo>
                  <a:lnTo>
                    <a:pt x="11430000" y="6168390"/>
                  </a:lnTo>
                  <a:lnTo>
                    <a:pt x="11430000" y="772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61354" y="1523491"/>
            <a:ext cx="4151629" cy="268033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>
              <a:lnSpc>
                <a:spcPct val="95200"/>
              </a:lnSpc>
              <a:spcBef>
                <a:spcPts val="445"/>
              </a:spcBef>
            </a:pPr>
            <a:r>
              <a:rPr sz="6000" b="1" spc="-490" dirty="0">
                <a:latin typeface="Arial"/>
                <a:cs typeface="Arial"/>
              </a:rPr>
              <a:t>CRITICAL  </a:t>
            </a:r>
            <a:r>
              <a:rPr sz="6000" b="1" spc="-215" dirty="0">
                <a:latin typeface="Arial"/>
                <a:cs typeface="Arial"/>
              </a:rPr>
              <a:t>READING  </a:t>
            </a:r>
            <a:r>
              <a:rPr sz="6000" b="1" spc="-560" dirty="0">
                <a:latin typeface="Arial"/>
                <a:cs typeface="Arial"/>
              </a:rPr>
              <a:t>STR</a:t>
            </a:r>
            <a:r>
              <a:rPr sz="6000" b="1" spc="-600" dirty="0">
                <a:latin typeface="Arial"/>
                <a:cs typeface="Arial"/>
              </a:rPr>
              <a:t>A</a:t>
            </a:r>
            <a:r>
              <a:rPr sz="6000" b="1" spc="-969" dirty="0">
                <a:latin typeface="Arial"/>
                <a:cs typeface="Arial"/>
              </a:rPr>
              <a:t>T</a:t>
            </a:r>
            <a:r>
              <a:rPr sz="6000" b="1" spc="-1045" dirty="0">
                <a:latin typeface="Arial"/>
                <a:cs typeface="Arial"/>
              </a:rPr>
              <a:t>E</a:t>
            </a:r>
            <a:r>
              <a:rPr sz="6000" b="1" spc="-60" dirty="0">
                <a:latin typeface="Arial"/>
                <a:cs typeface="Arial"/>
              </a:rPr>
              <a:t>G</a:t>
            </a:r>
            <a:r>
              <a:rPr sz="6000" b="1" spc="-310" dirty="0">
                <a:latin typeface="Arial"/>
                <a:cs typeface="Arial"/>
              </a:rPr>
              <a:t>I</a:t>
            </a:r>
            <a:r>
              <a:rPr sz="6000" b="1" spc="-655" dirty="0">
                <a:latin typeface="Arial"/>
                <a:cs typeface="Arial"/>
              </a:rPr>
              <a:t>E</a:t>
            </a:r>
            <a:r>
              <a:rPr sz="6000" b="1" spc="-575" dirty="0">
                <a:latin typeface="Arial"/>
                <a:cs typeface="Arial"/>
              </a:rPr>
              <a:t>S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6759" y="1136903"/>
            <a:ext cx="4581144" cy="4581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096000"/>
            <a:chOff x="0" y="0"/>
            <a:chExt cx="12192000" cy="6096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095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1998" y="761999"/>
              <a:ext cx="10668000" cy="5334000"/>
            </a:xfrm>
            <a:custGeom>
              <a:avLst/>
              <a:gdLst/>
              <a:ahLst/>
              <a:cxnLst/>
              <a:rect l="l" t="t" r="r" b="b"/>
              <a:pathLst>
                <a:path w="10668000" h="5334000">
                  <a:moveTo>
                    <a:pt x="10668001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10668001" y="5334000"/>
                  </a:lnTo>
                  <a:lnTo>
                    <a:pt x="10668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32112" y="1197355"/>
            <a:ext cx="64687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150" dirty="0">
                <a:latin typeface="Arial"/>
                <a:cs typeface="Arial"/>
              </a:rPr>
              <a:t>Critical </a:t>
            </a:r>
            <a:r>
              <a:rPr sz="4200" b="1" spc="-65" dirty="0">
                <a:latin typeface="Arial"/>
                <a:cs typeface="Arial"/>
              </a:rPr>
              <a:t>Reading</a:t>
            </a:r>
            <a:r>
              <a:rPr sz="4200" b="1" spc="-110" dirty="0">
                <a:latin typeface="Arial"/>
                <a:cs typeface="Arial"/>
              </a:rPr>
              <a:t> </a:t>
            </a:r>
            <a:r>
              <a:rPr sz="4200" b="1" spc="-95" dirty="0">
                <a:latin typeface="Arial"/>
                <a:cs typeface="Arial"/>
              </a:rPr>
              <a:t>Strategies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24000" y="2287587"/>
            <a:ext cx="9144000" cy="802005"/>
            <a:chOff x="1524000" y="2287587"/>
            <a:chExt cx="9144000" cy="802005"/>
          </a:xfrm>
        </p:grpSpPr>
        <p:sp>
          <p:nvSpPr>
            <p:cNvPr id="7" name="object 7"/>
            <p:cNvSpPr/>
            <p:nvPr/>
          </p:nvSpPr>
          <p:spPr>
            <a:xfrm>
              <a:off x="1524000" y="2287587"/>
              <a:ext cx="9144000" cy="802005"/>
            </a:xfrm>
            <a:custGeom>
              <a:avLst/>
              <a:gdLst/>
              <a:ahLst/>
              <a:cxnLst/>
              <a:rect l="l" t="t" r="r" b="b"/>
              <a:pathLst>
                <a:path w="9144000" h="802005">
                  <a:moveTo>
                    <a:pt x="9063863" y="0"/>
                  </a:moveTo>
                  <a:lnTo>
                    <a:pt x="80137" y="0"/>
                  </a:lnTo>
                  <a:lnTo>
                    <a:pt x="48943" y="6297"/>
                  </a:lnTo>
                  <a:lnTo>
                    <a:pt x="23471" y="23471"/>
                  </a:lnTo>
                  <a:lnTo>
                    <a:pt x="6297" y="48943"/>
                  </a:lnTo>
                  <a:lnTo>
                    <a:pt x="0" y="80137"/>
                  </a:lnTo>
                  <a:lnTo>
                    <a:pt x="0" y="721296"/>
                  </a:lnTo>
                  <a:lnTo>
                    <a:pt x="6297" y="752489"/>
                  </a:lnTo>
                  <a:lnTo>
                    <a:pt x="23471" y="777962"/>
                  </a:lnTo>
                  <a:lnTo>
                    <a:pt x="48943" y="795136"/>
                  </a:lnTo>
                  <a:lnTo>
                    <a:pt x="80137" y="801433"/>
                  </a:lnTo>
                  <a:lnTo>
                    <a:pt x="9063863" y="801433"/>
                  </a:lnTo>
                  <a:lnTo>
                    <a:pt x="9095056" y="795136"/>
                  </a:lnTo>
                  <a:lnTo>
                    <a:pt x="9120528" y="777962"/>
                  </a:lnTo>
                  <a:lnTo>
                    <a:pt x="9137702" y="752489"/>
                  </a:lnTo>
                  <a:lnTo>
                    <a:pt x="9144000" y="721296"/>
                  </a:lnTo>
                  <a:lnTo>
                    <a:pt x="9144000" y="80137"/>
                  </a:lnTo>
                  <a:lnTo>
                    <a:pt x="9137702" y="48943"/>
                  </a:lnTo>
                  <a:lnTo>
                    <a:pt x="9120528" y="23471"/>
                  </a:lnTo>
                  <a:lnTo>
                    <a:pt x="9095056" y="6297"/>
                  </a:lnTo>
                  <a:lnTo>
                    <a:pt x="9063863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64791" y="2465831"/>
              <a:ext cx="445007" cy="4450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21775" y="2551683"/>
            <a:ext cx="5809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1.</a:t>
            </a:r>
            <a:r>
              <a:rPr sz="16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Verdana"/>
                <a:cs typeface="Verdana"/>
              </a:rPr>
              <a:t>Previewing </a:t>
            </a:r>
            <a:r>
              <a:rPr sz="1600" spc="10" dirty="0">
                <a:solidFill>
                  <a:srgbClr val="FFFFFF"/>
                </a:solidFill>
                <a:latin typeface="Symbola"/>
                <a:cs typeface="Symbola"/>
              </a:rPr>
              <a:t>➢</a:t>
            </a:r>
            <a:r>
              <a:rPr sz="1600" spc="5" dirty="0">
                <a:solidFill>
                  <a:srgbClr val="FFFFFF"/>
                </a:solidFill>
                <a:latin typeface="Symbola"/>
                <a:cs typeface="Symbola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Verdana"/>
                <a:cs typeface="Verdana"/>
              </a:rPr>
              <a:t>really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reading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it.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24000" y="3289376"/>
            <a:ext cx="9144000" cy="802005"/>
            <a:chOff x="1524000" y="3289376"/>
            <a:chExt cx="9144000" cy="802005"/>
          </a:xfrm>
        </p:grpSpPr>
        <p:sp>
          <p:nvSpPr>
            <p:cNvPr id="11" name="object 11"/>
            <p:cNvSpPr/>
            <p:nvPr/>
          </p:nvSpPr>
          <p:spPr>
            <a:xfrm>
              <a:off x="1524000" y="3289376"/>
              <a:ext cx="9144000" cy="802005"/>
            </a:xfrm>
            <a:custGeom>
              <a:avLst/>
              <a:gdLst/>
              <a:ahLst/>
              <a:cxnLst/>
              <a:rect l="l" t="t" r="r" b="b"/>
              <a:pathLst>
                <a:path w="9144000" h="802004">
                  <a:moveTo>
                    <a:pt x="9063863" y="0"/>
                  </a:moveTo>
                  <a:lnTo>
                    <a:pt x="80137" y="0"/>
                  </a:lnTo>
                  <a:lnTo>
                    <a:pt x="48943" y="6299"/>
                  </a:lnTo>
                  <a:lnTo>
                    <a:pt x="23471" y="23477"/>
                  </a:lnTo>
                  <a:lnTo>
                    <a:pt x="6297" y="48954"/>
                  </a:lnTo>
                  <a:lnTo>
                    <a:pt x="0" y="80149"/>
                  </a:lnTo>
                  <a:lnTo>
                    <a:pt x="0" y="721296"/>
                  </a:lnTo>
                  <a:lnTo>
                    <a:pt x="6297" y="752497"/>
                  </a:lnTo>
                  <a:lnTo>
                    <a:pt x="23471" y="777973"/>
                  </a:lnTo>
                  <a:lnTo>
                    <a:pt x="48943" y="795148"/>
                  </a:lnTo>
                  <a:lnTo>
                    <a:pt x="80137" y="801446"/>
                  </a:lnTo>
                  <a:lnTo>
                    <a:pt x="9063863" y="801446"/>
                  </a:lnTo>
                  <a:lnTo>
                    <a:pt x="9095056" y="795148"/>
                  </a:lnTo>
                  <a:lnTo>
                    <a:pt x="9120528" y="777973"/>
                  </a:lnTo>
                  <a:lnTo>
                    <a:pt x="9137702" y="752497"/>
                  </a:lnTo>
                  <a:lnTo>
                    <a:pt x="9144000" y="721296"/>
                  </a:lnTo>
                  <a:lnTo>
                    <a:pt x="9144000" y="80149"/>
                  </a:lnTo>
                  <a:lnTo>
                    <a:pt x="9137702" y="48954"/>
                  </a:lnTo>
                  <a:lnTo>
                    <a:pt x="9120528" y="23477"/>
                  </a:lnTo>
                  <a:lnTo>
                    <a:pt x="9095056" y="6299"/>
                  </a:lnTo>
                  <a:lnTo>
                    <a:pt x="9063863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64791" y="3468624"/>
              <a:ext cx="445007" cy="441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21775" y="3554476"/>
            <a:ext cx="78892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2.</a:t>
            </a:r>
            <a:r>
              <a:rPr sz="16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Verdana"/>
                <a:cs typeface="Verdana"/>
              </a:rPr>
              <a:t>Contextualizing</a:t>
            </a:r>
            <a:r>
              <a:rPr sz="1600" b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Symbola"/>
                <a:cs typeface="Symbola"/>
              </a:rPr>
              <a:t>➢</a:t>
            </a:r>
            <a:r>
              <a:rPr sz="1600" spc="5" dirty="0">
                <a:solidFill>
                  <a:srgbClr val="FFFFFF"/>
                </a:solidFill>
                <a:latin typeface="Symbola"/>
                <a:cs typeface="Symbola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Verdana"/>
                <a:cs typeface="Verdana"/>
              </a:rPr>
              <a:t>Placing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00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Verdana"/>
                <a:cs typeface="Verdana"/>
              </a:rPr>
              <a:t>historical,</a:t>
            </a:r>
            <a:r>
              <a:rPr sz="16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biographical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cultural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Verdana"/>
                <a:cs typeface="Verdana"/>
              </a:rPr>
              <a:t>context.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24000" y="4291177"/>
            <a:ext cx="9144000" cy="1803400"/>
            <a:chOff x="1524000" y="4291177"/>
            <a:chExt cx="9144000" cy="1803400"/>
          </a:xfrm>
        </p:grpSpPr>
        <p:sp>
          <p:nvSpPr>
            <p:cNvPr id="15" name="object 15"/>
            <p:cNvSpPr/>
            <p:nvPr/>
          </p:nvSpPr>
          <p:spPr>
            <a:xfrm>
              <a:off x="1524000" y="4291177"/>
              <a:ext cx="9144000" cy="802005"/>
            </a:xfrm>
            <a:custGeom>
              <a:avLst/>
              <a:gdLst/>
              <a:ahLst/>
              <a:cxnLst/>
              <a:rect l="l" t="t" r="r" b="b"/>
              <a:pathLst>
                <a:path w="9144000" h="802004">
                  <a:moveTo>
                    <a:pt x="9063863" y="0"/>
                  </a:moveTo>
                  <a:lnTo>
                    <a:pt x="80137" y="0"/>
                  </a:lnTo>
                  <a:lnTo>
                    <a:pt x="48943" y="6297"/>
                  </a:lnTo>
                  <a:lnTo>
                    <a:pt x="23471" y="23471"/>
                  </a:lnTo>
                  <a:lnTo>
                    <a:pt x="6297" y="48943"/>
                  </a:lnTo>
                  <a:lnTo>
                    <a:pt x="0" y="80136"/>
                  </a:lnTo>
                  <a:lnTo>
                    <a:pt x="0" y="721296"/>
                  </a:lnTo>
                  <a:lnTo>
                    <a:pt x="6297" y="752491"/>
                  </a:lnTo>
                  <a:lnTo>
                    <a:pt x="23471" y="777968"/>
                  </a:lnTo>
                  <a:lnTo>
                    <a:pt x="48943" y="795146"/>
                  </a:lnTo>
                  <a:lnTo>
                    <a:pt x="80137" y="801446"/>
                  </a:lnTo>
                  <a:lnTo>
                    <a:pt x="9063863" y="801446"/>
                  </a:lnTo>
                  <a:lnTo>
                    <a:pt x="9095056" y="795146"/>
                  </a:lnTo>
                  <a:lnTo>
                    <a:pt x="9120528" y="777968"/>
                  </a:lnTo>
                  <a:lnTo>
                    <a:pt x="9137702" y="752491"/>
                  </a:lnTo>
                  <a:lnTo>
                    <a:pt x="9144000" y="721296"/>
                  </a:lnTo>
                  <a:lnTo>
                    <a:pt x="9144000" y="80136"/>
                  </a:lnTo>
                  <a:lnTo>
                    <a:pt x="9137702" y="48943"/>
                  </a:lnTo>
                  <a:lnTo>
                    <a:pt x="9120528" y="23471"/>
                  </a:lnTo>
                  <a:lnTo>
                    <a:pt x="9095056" y="6297"/>
                  </a:lnTo>
                  <a:lnTo>
                    <a:pt x="9063863" y="0"/>
                  </a:lnTo>
                  <a:close/>
                </a:path>
              </a:pathLst>
            </a:custGeom>
            <a:solidFill>
              <a:srgbClr val="F58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4791" y="4471416"/>
              <a:ext cx="445007" cy="4419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24000" y="5292979"/>
              <a:ext cx="9144000" cy="802005"/>
            </a:xfrm>
            <a:custGeom>
              <a:avLst/>
              <a:gdLst/>
              <a:ahLst/>
              <a:cxnLst/>
              <a:rect l="l" t="t" r="r" b="b"/>
              <a:pathLst>
                <a:path w="9144000" h="802004">
                  <a:moveTo>
                    <a:pt x="9063863" y="0"/>
                  </a:moveTo>
                  <a:lnTo>
                    <a:pt x="80137" y="0"/>
                  </a:lnTo>
                  <a:lnTo>
                    <a:pt x="48943" y="6297"/>
                  </a:lnTo>
                  <a:lnTo>
                    <a:pt x="23471" y="23471"/>
                  </a:lnTo>
                  <a:lnTo>
                    <a:pt x="6297" y="48943"/>
                  </a:lnTo>
                  <a:lnTo>
                    <a:pt x="0" y="80137"/>
                  </a:lnTo>
                  <a:lnTo>
                    <a:pt x="0" y="721297"/>
                  </a:lnTo>
                  <a:lnTo>
                    <a:pt x="6297" y="752492"/>
                  </a:lnTo>
                  <a:lnTo>
                    <a:pt x="23471" y="777965"/>
                  </a:lnTo>
                  <a:lnTo>
                    <a:pt x="48943" y="795140"/>
                  </a:lnTo>
                  <a:lnTo>
                    <a:pt x="80137" y="801438"/>
                  </a:lnTo>
                  <a:lnTo>
                    <a:pt x="9063863" y="801438"/>
                  </a:lnTo>
                  <a:lnTo>
                    <a:pt x="9095056" y="795140"/>
                  </a:lnTo>
                  <a:lnTo>
                    <a:pt x="9120528" y="777965"/>
                  </a:lnTo>
                  <a:lnTo>
                    <a:pt x="9137702" y="752492"/>
                  </a:lnTo>
                  <a:lnTo>
                    <a:pt x="9144000" y="721297"/>
                  </a:lnTo>
                  <a:lnTo>
                    <a:pt x="9144000" y="80137"/>
                  </a:lnTo>
                  <a:lnTo>
                    <a:pt x="9137702" y="48943"/>
                  </a:lnTo>
                  <a:lnTo>
                    <a:pt x="9120528" y="23471"/>
                  </a:lnTo>
                  <a:lnTo>
                    <a:pt x="9095056" y="6297"/>
                  </a:lnTo>
                  <a:lnTo>
                    <a:pt x="9063863" y="0"/>
                  </a:lnTo>
                  <a:close/>
                </a:path>
              </a:pathLst>
            </a:custGeom>
            <a:solidFill>
              <a:srgbClr val="FA24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4791" y="5471160"/>
              <a:ext cx="445007" cy="4450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521775" y="4557267"/>
            <a:ext cx="8047990" cy="1433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 indent="-215900">
              <a:lnSpc>
                <a:spcPct val="100000"/>
              </a:lnSpc>
              <a:spcBef>
                <a:spcPts val="100"/>
              </a:spcBef>
              <a:buFont typeface="Verdana"/>
              <a:buAutoNum type="arabicPeriod" startAt="3"/>
              <a:tabLst>
                <a:tab pos="228600" algn="l"/>
              </a:tabLst>
            </a:pPr>
            <a:r>
              <a:rPr sz="1600" b="1" spc="-110" dirty="0">
                <a:solidFill>
                  <a:srgbClr val="FFFFFF"/>
                </a:solidFill>
                <a:latin typeface="Verdana"/>
                <a:cs typeface="Verdana"/>
              </a:rPr>
              <a:t>Questioning</a:t>
            </a:r>
            <a:r>
              <a:rPr sz="1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Verdana"/>
                <a:cs typeface="Verdana"/>
              </a:rPr>
              <a:t>Understand</a:t>
            </a:r>
            <a:r>
              <a:rPr sz="1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3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00" b="1" spc="-150" dirty="0">
                <a:solidFill>
                  <a:srgbClr val="FFFFFF"/>
                </a:solidFill>
                <a:latin typeface="Verdana"/>
                <a:cs typeface="Verdana"/>
              </a:rPr>
              <a:t> Remember </a:t>
            </a:r>
            <a:r>
              <a:rPr sz="1600" spc="10" dirty="0">
                <a:solidFill>
                  <a:srgbClr val="FFFFFF"/>
                </a:solidFill>
                <a:latin typeface="Symbola"/>
                <a:cs typeface="Symbola"/>
              </a:rPr>
              <a:t>➢</a:t>
            </a:r>
            <a:r>
              <a:rPr sz="1600" spc="-30" dirty="0">
                <a:solidFill>
                  <a:srgbClr val="FFFFFF"/>
                </a:solidFill>
                <a:latin typeface="Symbola"/>
                <a:cs typeface="Symbol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Asking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Verdana"/>
                <a:cs typeface="Verdana"/>
              </a:rPr>
              <a:t>questions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Verdana"/>
              <a:buAutoNum type="arabicPeriod" startAt="3"/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Verdana"/>
              <a:buAutoNum type="arabicPeriod" startAt="3"/>
            </a:pPr>
            <a:endParaRPr sz="1550">
              <a:latin typeface="Verdana"/>
              <a:cs typeface="Verdana"/>
            </a:endParaRPr>
          </a:p>
          <a:p>
            <a:pPr marL="227965" indent="-215900">
              <a:lnSpc>
                <a:spcPct val="100000"/>
              </a:lnSpc>
              <a:buFont typeface="Verdana"/>
              <a:buAutoNum type="arabicPeriod" startAt="3"/>
              <a:tabLst>
                <a:tab pos="228600" algn="l"/>
              </a:tabLst>
            </a:pPr>
            <a:r>
              <a:rPr sz="1600" b="1" spc="-120" dirty="0">
                <a:solidFill>
                  <a:srgbClr val="FFFFFF"/>
                </a:solidFill>
                <a:latin typeface="Verdana"/>
                <a:cs typeface="Verdana"/>
              </a:rPr>
              <a:t>Reflecting </a:t>
            </a:r>
            <a:r>
              <a:rPr sz="1600" b="1" spc="-125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1600" b="1" spc="-114" dirty="0">
                <a:solidFill>
                  <a:srgbClr val="FFFFFF"/>
                </a:solidFill>
                <a:latin typeface="Verdana"/>
                <a:cs typeface="Verdana"/>
              </a:rPr>
              <a:t>Challenges to </a:t>
            </a:r>
            <a:r>
              <a:rPr sz="1600" b="1" spc="-14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1600" b="1" spc="-105" dirty="0">
                <a:solidFill>
                  <a:srgbClr val="FFFFFF"/>
                </a:solidFill>
                <a:latin typeface="Verdana"/>
                <a:cs typeface="Verdana"/>
              </a:rPr>
              <a:t>beliefs </a:t>
            </a:r>
            <a:r>
              <a:rPr sz="1600" b="1" spc="-13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00" b="1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40" dirty="0">
                <a:solidFill>
                  <a:srgbClr val="FFFFFF"/>
                </a:solidFill>
                <a:latin typeface="Verdana"/>
                <a:cs typeface="Verdana"/>
              </a:rPr>
              <a:t>values</a:t>
            </a:r>
            <a:endParaRPr sz="1600">
              <a:latin typeface="Verdana"/>
              <a:cs typeface="Verdana"/>
            </a:endParaRPr>
          </a:p>
          <a:p>
            <a:pPr marL="258445" indent="-246379">
              <a:lnSpc>
                <a:spcPct val="100000"/>
              </a:lnSpc>
              <a:spcBef>
                <a:spcPts val="865"/>
              </a:spcBef>
              <a:buFont typeface="Symbola"/>
              <a:buChar char="➢"/>
              <a:tabLst>
                <a:tab pos="259079" algn="l"/>
              </a:tabLst>
            </a:pP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Identifying </a:t>
            </a:r>
            <a:r>
              <a:rPr sz="1600" spc="-9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personal</a:t>
            </a:r>
            <a:r>
              <a:rPr sz="160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Verdana"/>
                <a:cs typeface="Verdana"/>
              </a:rPr>
              <a:t>response.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2443988"/>
            <a:ext cx="2498090" cy="187261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4300"/>
              </a:lnSpc>
              <a:spcBef>
                <a:spcPts val="385"/>
              </a:spcBef>
            </a:pPr>
            <a:r>
              <a:rPr sz="4200" b="1" spc="-155" dirty="0">
                <a:latin typeface="Arial"/>
                <a:cs typeface="Arial"/>
              </a:rPr>
              <a:t>Critical  </a:t>
            </a:r>
            <a:r>
              <a:rPr sz="4200" b="1" spc="-65" dirty="0">
                <a:latin typeface="Arial"/>
                <a:cs typeface="Arial"/>
              </a:rPr>
              <a:t>Reading  </a:t>
            </a:r>
            <a:r>
              <a:rPr sz="4200" b="1" spc="-170" dirty="0">
                <a:latin typeface="Arial"/>
                <a:cs typeface="Arial"/>
              </a:rPr>
              <a:t>St</a:t>
            </a:r>
            <a:r>
              <a:rPr sz="4200" b="1" spc="-150" dirty="0">
                <a:latin typeface="Arial"/>
                <a:cs typeface="Arial"/>
              </a:rPr>
              <a:t>r</a:t>
            </a:r>
            <a:r>
              <a:rPr sz="4200" b="1" spc="210" dirty="0">
                <a:latin typeface="Arial"/>
                <a:cs typeface="Arial"/>
              </a:rPr>
              <a:t>a</a:t>
            </a:r>
            <a:r>
              <a:rPr sz="4200" b="1" spc="-30" dirty="0">
                <a:latin typeface="Arial"/>
                <a:cs typeface="Arial"/>
              </a:rPr>
              <a:t>t</a:t>
            </a:r>
            <a:r>
              <a:rPr sz="4200" b="1" spc="-25" dirty="0">
                <a:latin typeface="Arial"/>
                <a:cs typeface="Arial"/>
              </a:rPr>
              <a:t>e</a:t>
            </a:r>
            <a:r>
              <a:rPr sz="4200" b="1" spc="-35" dirty="0">
                <a:latin typeface="Arial"/>
                <a:cs typeface="Arial"/>
              </a:rPr>
              <a:t>g</a:t>
            </a:r>
            <a:r>
              <a:rPr sz="4200" b="1" spc="-40" dirty="0">
                <a:latin typeface="Arial"/>
                <a:cs typeface="Arial"/>
              </a:rPr>
              <a:t>i</a:t>
            </a:r>
            <a:r>
              <a:rPr sz="4200" b="1" spc="-35" dirty="0">
                <a:latin typeface="Arial"/>
                <a:cs typeface="Arial"/>
              </a:rPr>
              <a:t>e</a:t>
            </a:r>
            <a:r>
              <a:rPr sz="4200" b="1" spc="-445" dirty="0">
                <a:latin typeface="Arial"/>
                <a:cs typeface="Arial"/>
              </a:rPr>
              <a:t>s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16296" y="759599"/>
            <a:ext cx="5980430" cy="1524635"/>
            <a:chOff x="5416296" y="759599"/>
            <a:chExt cx="5980430" cy="1524635"/>
          </a:xfrm>
        </p:grpSpPr>
        <p:sp>
          <p:nvSpPr>
            <p:cNvPr id="4" name="object 4"/>
            <p:cNvSpPr/>
            <p:nvPr/>
          </p:nvSpPr>
          <p:spPr>
            <a:xfrm>
              <a:off x="5416296" y="759599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1"/>
                  </a:lnTo>
                  <a:lnTo>
                    <a:pt x="62413" y="29412"/>
                  </a:lnTo>
                  <a:lnTo>
                    <a:pt x="29412" y="62413"/>
                  </a:lnTo>
                  <a:lnTo>
                    <a:pt x="7771" y="104262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39"/>
                  </a:lnTo>
                  <a:lnTo>
                    <a:pt x="29412" y="1462084"/>
                  </a:lnTo>
                  <a:lnTo>
                    <a:pt x="62413" y="1495083"/>
                  </a:lnTo>
                  <a:lnTo>
                    <a:pt x="104262" y="1516723"/>
                  </a:lnTo>
                  <a:lnTo>
                    <a:pt x="152450" y="1524495"/>
                  </a:lnTo>
                  <a:lnTo>
                    <a:pt x="5827725" y="1524495"/>
                  </a:lnTo>
                  <a:lnTo>
                    <a:pt x="5875908" y="1516723"/>
                  </a:lnTo>
                  <a:lnTo>
                    <a:pt x="5917757" y="1495083"/>
                  </a:lnTo>
                  <a:lnTo>
                    <a:pt x="5950759" y="1462084"/>
                  </a:lnTo>
                  <a:lnTo>
                    <a:pt x="5972403" y="1420239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2"/>
                  </a:lnTo>
                  <a:lnTo>
                    <a:pt x="5950759" y="62413"/>
                  </a:lnTo>
                  <a:lnTo>
                    <a:pt x="5917757" y="29412"/>
                  </a:lnTo>
                  <a:lnTo>
                    <a:pt x="5875908" y="7771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76544" y="1100328"/>
              <a:ext cx="841248" cy="8412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6266815" marR="5080">
              <a:lnSpc>
                <a:spcPct val="90000"/>
              </a:lnSpc>
              <a:spcBef>
                <a:spcPts val="325"/>
              </a:spcBef>
            </a:pPr>
            <a:r>
              <a:rPr spc="-155" dirty="0"/>
              <a:t>5. </a:t>
            </a:r>
            <a:r>
              <a:rPr b="1" spc="-120" dirty="0">
                <a:latin typeface="Verdana"/>
                <a:cs typeface="Verdana"/>
              </a:rPr>
              <a:t>Outlining </a:t>
            </a:r>
            <a:r>
              <a:rPr b="1" spc="-155" dirty="0">
                <a:latin typeface="Verdana"/>
                <a:cs typeface="Verdana"/>
              </a:rPr>
              <a:t>and </a:t>
            </a:r>
            <a:r>
              <a:rPr b="1" spc="-180" dirty="0">
                <a:latin typeface="Verdana"/>
                <a:cs typeface="Verdana"/>
              </a:rPr>
              <a:t>Summarizing</a:t>
            </a:r>
            <a:r>
              <a:rPr b="1" spc="-370" dirty="0">
                <a:latin typeface="Verdana"/>
                <a:cs typeface="Verdana"/>
              </a:rPr>
              <a:t> </a:t>
            </a:r>
            <a:r>
              <a:rPr spc="15" dirty="0">
                <a:latin typeface="Symbola"/>
                <a:cs typeface="Symbola"/>
              </a:rPr>
              <a:t>➢  </a:t>
            </a:r>
            <a:r>
              <a:rPr spc="-100" dirty="0"/>
              <a:t>Identifying the </a:t>
            </a:r>
            <a:r>
              <a:rPr spc="-114" dirty="0"/>
              <a:t>main </a:t>
            </a:r>
            <a:r>
              <a:rPr spc="-75" dirty="0"/>
              <a:t>ideas </a:t>
            </a:r>
            <a:r>
              <a:rPr spc="-70" dirty="0"/>
              <a:t>and  </a:t>
            </a:r>
            <a:r>
              <a:rPr spc="-105" dirty="0"/>
              <a:t>restating</a:t>
            </a:r>
            <a:r>
              <a:rPr spc="-204" dirty="0"/>
              <a:t> </a:t>
            </a:r>
            <a:r>
              <a:rPr spc="-120" dirty="0"/>
              <a:t>them</a:t>
            </a:r>
            <a:r>
              <a:rPr spc="-200" dirty="0"/>
              <a:t> </a:t>
            </a:r>
            <a:r>
              <a:rPr spc="-75" dirty="0"/>
              <a:t>in</a:t>
            </a:r>
            <a:r>
              <a:rPr spc="-200" dirty="0"/>
              <a:t> </a:t>
            </a:r>
            <a:r>
              <a:rPr spc="-110" dirty="0"/>
              <a:t>your</a:t>
            </a:r>
            <a:r>
              <a:rPr spc="-200" dirty="0"/>
              <a:t> </a:t>
            </a:r>
            <a:r>
              <a:rPr spc="-80" dirty="0"/>
              <a:t>own</a:t>
            </a:r>
            <a:r>
              <a:rPr spc="-200" dirty="0"/>
              <a:t> </a:t>
            </a:r>
            <a:r>
              <a:rPr spc="-105" dirty="0"/>
              <a:t>words.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416296" y="2665222"/>
            <a:ext cx="5980430" cy="1524635"/>
            <a:chOff x="5416296" y="2665222"/>
            <a:chExt cx="5980430" cy="1524635"/>
          </a:xfrm>
        </p:grpSpPr>
        <p:sp>
          <p:nvSpPr>
            <p:cNvPr id="8" name="object 8"/>
            <p:cNvSpPr/>
            <p:nvPr/>
          </p:nvSpPr>
          <p:spPr>
            <a:xfrm>
              <a:off x="5416296" y="2665222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2"/>
                  </a:lnTo>
                  <a:lnTo>
                    <a:pt x="62413" y="29416"/>
                  </a:lnTo>
                  <a:lnTo>
                    <a:pt x="29412" y="62418"/>
                  </a:lnTo>
                  <a:lnTo>
                    <a:pt x="7771" y="104267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40"/>
                  </a:lnTo>
                  <a:lnTo>
                    <a:pt x="29412" y="1462089"/>
                  </a:lnTo>
                  <a:lnTo>
                    <a:pt x="62413" y="1495091"/>
                  </a:lnTo>
                  <a:lnTo>
                    <a:pt x="104262" y="1516735"/>
                  </a:lnTo>
                  <a:lnTo>
                    <a:pt x="152450" y="1524508"/>
                  </a:lnTo>
                  <a:lnTo>
                    <a:pt x="5827725" y="1524508"/>
                  </a:lnTo>
                  <a:lnTo>
                    <a:pt x="5875908" y="1516735"/>
                  </a:lnTo>
                  <a:lnTo>
                    <a:pt x="5917757" y="1495091"/>
                  </a:lnTo>
                  <a:lnTo>
                    <a:pt x="5950759" y="1462089"/>
                  </a:lnTo>
                  <a:lnTo>
                    <a:pt x="5972403" y="1420240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7"/>
                  </a:lnTo>
                  <a:lnTo>
                    <a:pt x="5950759" y="62418"/>
                  </a:lnTo>
                  <a:lnTo>
                    <a:pt x="5917757" y="29416"/>
                  </a:lnTo>
                  <a:lnTo>
                    <a:pt x="5875908" y="7772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76544" y="3005328"/>
              <a:ext cx="841248" cy="844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25741" y="2861055"/>
            <a:ext cx="3864610" cy="11049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0900"/>
              </a:lnSpc>
              <a:spcBef>
                <a:spcPts val="305"/>
              </a:spcBef>
            </a:pPr>
            <a:r>
              <a:rPr sz="1900" spc="-155" dirty="0">
                <a:latin typeface="Verdana"/>
                <a:cs typeface="Verdana"/>
              </a:rPr>
              <a:t>6. </a:t>
            </a:r>
            <a:r>
              <a:rPr sz="1900" b="1" spc="-155" dirty="0">
                <a:latin typeface="Verdana"/>
                <a:cs typeface="Verdana"/>
              </a:rPr>
              <a:t>Evaluating </a:t>
            </a:r>
            <a:r>
              <a:rPr sz="1900" b="1" spc="-195" dirty="0">
                <a:latin typeface="Verdana"/>
                <a:cs typeface="Verdana"/>
              </a:rPr>
              <a:t>an </a:t>
            </a:r>
            <a:r>
              <a:rPr sz="1900" b="1" spc="-170" dirty="0">
                <a:latin typeface="Verdana"/>
                <a:cs typeface="Verdana"/>
              </a:rPr>
              <a:t>Argument </a:t>
            </a:r>
            <a:r>
              <a:rPr sz="1900" spc="15" dirty="0">
                <a:latin typeface="Symbola"/>
                <a:cs typeface="Symbola"/>
              </a:rPr>
              <a:t>➢  </a:t>
            </a:r>
            <a:r>
              <a:rPr sz="1900" spc="-110" dirty="0">
                <a:latin typeface="Verdana"/>
                <a:cs typeface="Verdana"/>
              </a:rPr>
              <a:t>Testing</a:t>
            </a:r>
            <a:r>
              <a:rPr sz="1900" spc="-200" dirty="0">
                <a:latin typeface="Verdana"/>
                <a:cs typeface="Verdana"/>
              </a:rPr>
              <a:t> </a:t>
            </a:r>
            <a:r>
              <a:rPr sz="1900" spc="-100" dirty="0">
                <a:latin typeface="Verdana"/>
                <a:cs typeface="Verdana"/>
              </a:rPr>
              <a:t>the</a:t>
            </a:r>
            <a:r>
              <a:rPr sz="1900" spc="-195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logic</a:t>
            </a:r>
            <a:r>
              <a:rPr sz="1900" spc="-200" dirty="0">
                <a:latin typeface="Verdana"/>
                <a:cs typeface="Verdana"/>
              </a:rPr>
              <a:t> </a:t>
            </a:r>
            <a:r>
              <a:rPr sz="1900" spc="-55" dirty="0">
                <a:latin typeface="Verdana"/>
                <a:cs typeface="Verdana"/>
              </a:rPr>
              <a:t>of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-130" dirty="0">
                <a:latin typeface="Verdana"/>
                <a:cs typeface="Verdana"/>
              </a:rPr>
              <a:t>a</a:t>
            </a:r>
            <a:r>
              <a:rPr sz="1900" spc="-200" dirty="0">
                <a:latin typeface="Verdana"/>
                <a:cs typeface="Verdana"/>
              </a:rPr>
              <a:t> </a:t>
            </a:r>
            <a:r>
              <a:rPr sz="1900" spc="-145" dirty="0">
                <a:latin typeface="Verdana"/>
                <a:cs typeface="Verdana"/>
              </a:rPr>
              <a:t>text</a:t>
            </a:r>
            <a:r>
              <a:rPr sz="1900" spc="-195" dirty="0">
                <a:latin typeface="Verdana"/>
                <a:cs typeface="Verdana"/>
              </a:rPr>
              <a:t> </a:t>
            </a:r>
            <a:r>
              <a:rPr sz="1900" spc="-140" dirty="0">
                <a:latin typeface="Verdana"/>
                <a:cs typeface="Verdana"/>
              </a:rPr>
              <a:t>as</a:t>
            </a:r>
            <a:r>
              <a:rPr sz="1900" spc="-200" dirty="0">
                <a:latin typeface="Verdana"/>
                <a:cs typeface="Verdana"/>
              </a:rPr>
              <a:t> </a:t>
            </a:r>
            <a:r>
              <a:rPr sz="1900" spc="-70" dirty="0">
                <a:latin typeface="Verdana"/>
                <a:cs typeface="Verdana"/>
              </a:rPr>
              <a:t>well</a:t>
            </a:r>
            <a:r>
              <a:rPr sz="1900" spc="-195" dirty="0">
                <a:latin typeface="Verdana"/>
                <a:cs typeface="Verdana"/>
              </a:rPr>
              <a:t> </a:t>
            </a:r>
            <a:r>
              <a:rPr sz="1900" spc="-140" dirty="0">
                <a:latin typeface="Verdana"/>
                <a:cs typeface="Verdana"/>
              </a:rPr>
              <a:t>as  </a:t>
            </a:r>
            <a:r>
              <a:rPr sz="1900" spc="-114" dirty="0">
                <a:latin typeface="Verdana"/>
                <a:cs typeface="Verdana"/>
              </a:rPr>
              <a:t>its </a:t>
            </a:r>
            <a:r>
              <a:rPr sz="1900" spc="-70" dirty="0">
                <a:latin typeface="Verdana"/>
                <a:cs typeface="Verdana"/>
              </a:rPr>
              <a:t>credibility and </a:t>
            </a:r>
            <a:r>
              <a:rPr sz="1900" spc="-80" dirty="0">
                <a:latin typeface="Verdana"/>
                <a:cs typeface="Verdana"/>
              </a:rPr>
              <a:t>emotional  </a:t>
            </a:r>
            <a:r>
              <a:rPr sz="1900" spc="-105" dirty="0">
                <a:latin typeface="Verdana"/>
                <a:cs typeface="Verdana"/>
              </a:rPr>
              <a:t>impact.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16296" y="4570844"/>
            <a:ext cx="5980430" cy="1524635"/>
            <a:chOff x="5416296" y="4570844"/>
            <a:chExt cx="5980430" cy="1524635"/>
          </a:xfrm>
        </p:grpSpPr>
        <p:sp>
          <p:nvSpPr>
            <p:cNvPr id="12" name="object 12"/>
            <p:cNvSpPr/>
            <p:nvPr/>
          </p:nvSpPr>
          <p:spPr>
            <a:xfrm>
              <a:off x="5416296" y="4570844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2"/>
                  </a:lnTo>
                  <a:lnTo>
                    <a:pt x="62413" y="29416"/>
                  </a:lnTo>
                  <a:lnTo>
                    <a:pt x="29412" y="62418"/>
                  </a:lnTo>
                  <a:lnTo>
                    <a:pt x="7771" y="104267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42"/>
                  </a:lnTo>
                  <a:lnTo>
                    <a:pt x="29412" y="1462090"/>
                  </a:lnTo>
                  <a:lnTo>
                    <a:pt x="62413" y="1495090"/>
                  </a:lnTo>
                  <a:lnTo>
                    <a:pt x="104262" y="1516732"/>
                  </a:lnTo>
                  <a:lnTo>
                    <a:pt x="152450" y="1524504"/>
                  </a:lnTo>
                  <a:lnTo>
                    <a:pt x="5827725" y="1524504"/>
                  </a:lnTo>
                  <a:lnTo>
                    <a:pt x="5875908" y="1516732"/>
                  </a:lnTo>
                  <a:lnTo>
                    <a:pt x="5917757" y="1495090"/>
                  </a:lnTo>
                  <a:lnTo>
                    <a:pt x="5950759" y="1462090"/>
                  </a:lnTo>
                  <a:lnTo>
                    <a:pt x="5972403" y="1420242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7"/>
                  </a:lnTo>
                  <a:lnTo>
                    <a:pt x="5950759" y="62418"/>
                  </a:lnTo>
                  <a:lnTo>
                    <a:pt x="5917757" y="29416"/>
                  </a:lnTo>
                  <a:lnTo>
                    <a:pt x="5875908" y="7772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76544" y="4913375"/>
              <a:ext cx="841248" cy="841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325741" y="4741671"/>
            <a:ext cx="3680460" cy="112903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3700"/>
              </a:lnSpc>
              <a:spcBef>
                <a:spcPts val="240"/>
              </a:spcBef>
            </a:pPr>
            <a:r>
              <a:rPr sz="1900" spc="-155" dirty="0">
                <a:latin typeface="Verdana"/>
                <a:cs typeface="Verdana"/>
              </a:rPr>
              <a:t>7. </a:t>
            </a:r>
            <a:r>
              <a:rPr sz="1900" b="1" spc="-145" dirty="0">
                <a:latin typeface="Verdana"/>
                <a:cs typeface="Verdana"/>
              </a:rPr>
              <a:t>Comparing </a:t>
            </a:r>
            <a:r>
              <a:rPr sz="1900" b="1" spc="-155" dirty="0">
                <a:latin typeface="Verdana"/>
                <a:cs typeface="Verdana"/>
              </a:rPr>
              <a:t>and </a:t>
            </a:r>
            <a:r>
              <a:rPr sz="1900" b="1" spc="-160" dirty="0">
                <a:latin typeface="Verdana"/>
                <a:cs typeface="Verdana"/>
              </a:rPr>
              <a:t>Contrasting  </a:t>
            </a:r>
            <a:r>
              <a:rPr sz="1900" b="1" spc="-150" dirty="0">
                <a:latin typeface="Verdana"/>
                <a:cs typeface="Verdana"/>
              </a:rPr>
              <a:t>Related </a:t>
            </a:r>
            <a:r>
              <a:rPr sz="1900" b="1" spc="-160" dirty="0">
                <a:latin typeface="Verdana"/>
                <a:cs typeface="Verdana"/>
              </a:rPr>
              <a:t>Readings </a:t>
            </a:r>
            <a:r>
              <a:rPr sz="1900" spc="15" dirty="0">
                <a:latin typeface="Symbola"/>
                <a:cs typeface="Symbola"/>
              </a:rPr>
              <a:t>➢ </a:t>
            </a:r>
            <a:r>
              <a:rPr sz="1900" spc="-65" dirty="0">
                <a:latin typeface="Verdana"/>
                <a:cs typeface="Verdana"/>
              </a:rPr>
              <a:t>Exploring  </a:t>
            </a:r>
            <a:r>
              <a:rPr sz="1900" spc="-100" dirty="0">
                <a:latin typeface="Verdana"/>
                <a:cs typeface="Verdana"/>
              </a:rPr>
              <a:t>likeness </a:t>
            </a:r>
            <a:r>
              <a:rPr sz="1900" spc="-70" dirty="0">
                <a:latin typeface="Verdana"/>
                <a:cs typeface="Verdana"/>
              </a:rPr>
              <a:t>and </a:t>
            </a:r>
            <a:r>
              <a:rPr sz="1900" spc="-80" dirty="0">
                <a:latin typeface="Verdana"/>
                <a:cs typeface="Verdana"/>
              </a:rPr>
              <a:t>differences</a:t>
            </a:r>
            <a:r>
              <a:rPr sz="1900" spc="-434" dirty="0">
                <a:latin typeface="Verdana"/>
                <a:cs typeface="Verdana"/>
              </a:rPr>
              <a:t> </a:t>
            </a:r>
            <a:r>
              <a:rPr sz="1900" spc="-75" dirty="0">
                <a:latin typeface="Verdana"/>
                <a:cs typeface="Verdana"/>
              </a:rPr>
              <a:t>between  </a:t>
            </a:r>
            <a:r>
              <a:rPr sz="1900" spc="-145" dirty="0">
                <a:latin typeface="Verdana"/>
                <a:cs typeface="Verdana"/>
              </a:rPr>
              <a:t>texts </a:t>
            </a:r>
            <a:r>
              <a:rPr sz="1900" spc="-75" dirty="0">
                <a:latin typeface="Verdana"/>
                <a:cs typeface="Verdana"/>
              </a:rPr>
              <a:t>to </a:t>
            </a:r>
            <a:r>
              <a:rPr sz="1900" spc="-85" dirty="0">
                <a:latin typeface="Verdana"/>
                <a:cs typeface="Verdana"/>
              </a:rPr>
              <a:t>understand </a:t>
            </a:r>
            <a:r>
              <a:rPr sz="1900" spc="-120" dirty="0">
                <a:latin typeface="Verdana"/>
                <a:cs typeface="Verdana"/>
              </a:rPr>
              <a:t>them</a:t>
            </a:r>
            <a:r>
              <a:rPr sz="1900" spc="-505" dirty="0">
                <a:latin typeface="Verdana"/>
                <a:cs typeface="Verdana"/>
              </a:rPr>
              <a:t> </a:t>
            </a:r>
            <a:r>
              <a:rPr sz="1900" spc="-120" dirty="0">
                <a:latin typeface="Verdana"/>
                <a:cs typeface="Verdana"/>
              </a:rPr>
              <a:t>better.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6758" y="764705"/>
              <a:ext cx="5349240" cy="3511550"/>
            </a:xfrm>
            <a:custGeom>
              <a:avLst/>
              <a:gdLst/>
              <a:ahLst/>
              <a:cxnLst/>
              <a:rect l="l" t="t" r="r" b="b"/>
              <a:pathLst>
                <a:path w="5349240" h="3511550">
                  <a:moveTo>
                    <a:pt x="5349241" y="0"/>
                  </a:moveTo>
                  <a:lnTo>
                    <a:pt x="0" y="0"/>
                  </a:lnTo>
                  <a:lnTo>
                    <a:pt x="0" y="3511296"/>
                  </a:lnTo>
                  <a:lnTo>
                    <a:pt x="5349241" y="3511296"/>
                  </a:lnTo>
                  <a:lnTo>
                    <a:pt x="5349241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2232" y="1773428"/>
            <a:ext cx="4075429" cy="13608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6000"/>
              </a:lnSpc>
              <a:spcBef>
                <a:spcPts val="240"/>
              </a:spcBef>
            </a:pPr>
            <a:r>
              <a:rPr sz="3000" b="1" spc="-120" dirty="0">
                <a:latin typeface="Arial"/>
                <a:cs typeface="Arial"/>
              </a:rPr>
              <a:t>IMPORTANT</a:t>
            </a:r>
            <a:r>
              <a:rPr sz="3000" b="1" spc="-190" dirty="0">
                <a:latin typeface="Arial"/>
                <a:cs typeface="Arial"/>
              </a:rPr>
              <a:t> </a:t>
            </a:r>
            <a:r>
              <a:rPr sz="3000" b="1" spc="-290" dirty="0">
                <a:latin typeface="Arial"/>
                <a:cs typeface="Arial"/>
              </a:rPr>
              <a:t>CONCEPTS  </a:t>
            </a:r>
            <a:r>
              <a:rPr sz="3000" b="1" spc="150" dirty="0">
                <a:latin typeface="Arial"/>
                <a:cs typeface="Arial"/>
              </a:rPr>
              <a:t>IN </a:t>
            </a:r>
            <a:r>
              <a:rPr sz="3000" b="1" spc="-270" dirty="0">
                <a:latin typeface="Arial"/>
                <a:cs typeface="Arial"/>
              </a:rPr>
              <a:t>CRITICAL </a:t>
            </a:r>
            <a:r>
              <a:rPr sz="3000" b="1" spc="-140" dirty="0">
                <a:latin typeface="Arial"/>
                <a:cs typeface="Arial"/>
              </a:rPr>
              <a:t>READING  </a:t>
            </a:r>
            <a:r>
              <a:rPr sz="3000" b="1" spc="-190" dirty="0">
                <a:latin typeface="Arial"/>
                <a:cs typeface="Arial"/>
              </a:rPr>
              <a:t>AS</a:t>
            </a:r>
            <a:r>
              <a:rPr sz="3000" b="1" spc="-120" dirty="0">
                <a:latin typeface="Arial"/>
                <a:cs typeface="Arial"/>
              </a:rPr>
              <a:t> </a:t>
            </a:r>
            <a:r>
              <a:rPr sz="3000" b="1" spc="-95" dirty="0">
                <a:latin typeface="Arial"/>
                <a:cs typeface="Arial"/>
              </a:rPr>
              <a:t>REASONING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217920"/>
            <a:chOff x="0" y="0"/>
            <a:chExt cx="12192000" cy="62179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0990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761999"/>
              <a:ext cx="10668000" cy="5455920"/>
            </a:xfrm>
            <a:custGeom>
              <a:avLst/>
              <a:gdLst/>
              <a:ahLst/>
              <a:cxnLst/>
              <a:rect l="l" t="t" r="r" b="b"/>
              <a:pathLst>
                <a:path w="10668000" h="5455920">
                  <a:moveTo>
                    <a:pt x="10668000" y="0"/>
                  </a:moveTo>
                  <a:lnTo>
                    <a:pt x="0" y="0"/>
                  </a:lnTo>
                  <a:lnTo>
                    <a:pt x="0" y="5455920"/>
                  </a:lnTo>
                  <a:lnTo>
                    <a:pt x="10668000" y="5455920"/>
                  </a:lnTo>
                  <a:lnTo>
                    <a:pt x="1066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6644" y="1474723"/>
            <a:ext cx="2836545" cy="126301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540"/>
              </a:spcBef>
            </a:pPr>
            <a:r>
              <a:rPr sz="4200" b="1" spc="-105" dirty="0">
                <a:latin typeface="Arial"/>
                <a:cs typeface="Arial"/>
              </a:rPr>
              <a:t>”Blast</a:t>
            </a:r>
            <a:r>
              <a:rPr sz="4200" b="1" spc="-190" dirty="0">
                <a:latin typeface="Arial"/>
                <a:cs typeface="Arial"/>
              </a:rPr>
              <a:t> </a:t>
            </a:r>
            <a:r>
              <a:rPr sz="4200" b="1" spc="-10" dirty="0">
                <a:latin typeface="Arial"/>
                <a:cs typeface="Arial"/>
              </a:rPr>
              <a:t>from  </a:t>
            </a:r>
            <a:r>
              <a:rPr sz="4200" b="1" spc="-50" dirty="0">
                <a:latin typeface="Arial"/>
                <a:cs typeface="Arial"/>
              </a:rPr>
              <a:t>the</a:t>
            </a:r>
            <a:r>
              <a:rPr sz="4200" b="1" spc="-130" dirty="0">
                <a:latin typeface="Arial"/>
                <a:cs typeface="Arial"/>
              </a:rPr>
              <a:t> </a:t>
            </a:r>
            <a:r>
              <a:rPr sz="4200" b="1" spc="-90" dirty="0">
                <a:latin typeface="Arial"/>
                <a:cs typeface="Arial"/>
              </a:rPr>
              <a:t>Past”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80303" y="1787512"/>
            <a:ext cx="4888230" cy="1985645"/>
            <a:chOff x="5780303" y="1787512"/>
            <a:chExt cx="4888230" cy="1985645"/>
          </a:xfrm>
        </p:grpSpPr>
        <p:sp>
          <p:nvSpPr>
            <p:cNvPr id="7" name="object 7"/>
            <p:cNvSpPr/>
            <p:nvPr/>
          </p:nvSpPr>
          <p:spPr>
            <a:xfrm>
              <a:off x="5786653" y="1793862"/>
              <a:ext cx="4875530" cy="1972945"/>
            </a:xfrm>
            <a:custGeom>
              <a:avLst/>
              <a:gdLst/>
              <a:ahLst/>
              <a:cxnLst/>
              <a:rect l="l" t="t" r="r" b="b"/>
              <a:pathLst>
                <a:path w="4875530" h="1972945">
                  <a:moveTo>
                    <a:pt x="4546193" y="0"/>
                  </a:moveTo>
                  <a:lnTo>
                    <a:pt x="328802" y="0"/>
                  </a:lnTo>
                  <a:lnTo>
                    <a:pt x="280213" y="3564"/>
                  </a:lnTo>
                  <a:lnTo>
                    <a:pt x="233838" y="13920"/>
                  </a:lnTo>
                  <a:lnTo>
                    <a:pt x="190186" y="30559"/>
                  </a:lnTo>
                  <a:lnTo>
                    <a:pt x="149764" y="52971"/>
                  </a:lnTo>
                  <a:lnTo>
                    <a:pt x="113082" y="80648"/>
                  </a:lnTo>
                  <a:lnTo>
                    <a:pt x="80648" y="113082"/>
                  </a:lnTo>
                  <a:lnTo>
                    <a:pt x="52971" y="149764"/>
                  </a:lnTo>
                  <a:lnTo>
                    <a:pt x="30559" y="190186"/>
                  </a:lnTo>
                  <a:lnTo>
                    <a:pt x="13920" y="233838"/>
                  </a:lnTo>
                  <a:lnTo>
                    <a:pt x="3564" y="280213"/>
                  </a:lnTo>
                  <a:lnTo>
                    <a:pt x="0" y="328802"/>
                  </a:lnTo>
                  <a:lnTo>
                    <a:pt x="0" y="1643964"/>
                  </a:lnTo>
                  <a:lnTo>
                    <a:pt x="3564" y="1692553"/>
                  </a:lnTo>
                  <a:lnTo>
                    <a:pt x="13920" y="1738928"/>
                  </a:lnTo>
                  <a:lnTo>
                    <a:pt x="30559" y="1782581"/>
                  </a:lnTo>
                  <a:lnTo>
                    <a:pt x="52971" y="1823002"/>
                  </a:lnTo>
                  <a:lnTo>
                    <a:pt x="80648" y="1859684"/>
                  </a:lnTo>
                  <a:lnTo>
                    <a:pt x="113082" y="1892118"/>
                  </a:lnTo>
                  <a:lnTo>
                    <a:pt x="149764" y="1919796"/>
                  </a:lnTo>
                  <a:lnTo>
                    <a:pt x="190186" y="1942208"/>
                  </a:lnTo>
                  <a:lnTo>
                    <a:pt x="233838" y="1958846"/>
                  </a:lnTo>
                  <a:lnTo>
                    <a:pt x="280213" y="1969202"/>
                  </a:lnTo>
                  <a:lnTo>
                    <a:pt x="328802" y="1972767"/>
                  </a:lnTo>
                  <a:lnTo>
                    <a:pt x="4546193" y="1972767"/>
                  </a:lnTo>
                  <a:lnTo>
                    <a:pt x="4594782" y="1969202"/>
                  </a:lnTo>
                  <a:lnTo>
                    <a:pt x="4641157" y="1958846"/>
                  </a:lnTo>
                  <a:lnTo>
                    <a:pt x="4684810" y="1942208"/>
                  </a:lnTo>
                  <a:lnTo>
                    <a:pt x="4725232" y="1919796"/>
                  </a:lnTo>
                  <a:lnTo>
                    <a:pt x="4761914" y="1892118"/>
                  </a:lnTo>
                  <a:lnTo>
                    <a:pt x="4794348" y="1859684"/>
                  </a:lnTo>
                  <a:lnTo>
                    <a:pt x="4822025" y="1823002"/>
                  </a:lnTo>
                  <a:lnTo>
                    <a:pt x="4844437" y="1782581"/>
                  </a:lnTo>
                  <a:lnTo>
                    <a:pt x="4861075" y="1738928"/>
                  </a:lnTo>
                  <a:lnTo>
                    <a:pt x="4871431" y="1692553"/>
                  </a:lnTo>
                  <a:lnTo>
                    <a:pt x="4874996" y="1643964"/>
                  </a:lnTo>
                  <a:lnTo>
                    <a:pt x="4874996" y="328802"/>
                  </a:lnTo>
                  <a:lnTo>
                    <a:pt x="4871431" y="280213"/>
                  </a:lnTo>
                  <a:lnTo>
                    <a:pt x="4861075" y="233838"/>
                  </a:lnTo>
                  <a:lnTo>
                    <a:pt x="4844437" y="190186"/>
                  </a:lnTo>
                  <a:lnTo>
                    <a:pt x="4822025" y="149764"/>
                  </a:lnTo>
                  <a:lnTo>
                    <a:pt x="4794348" y="113082"/>
                  </a:lnTo>
                  <a:lnTo>
                    <a:pt x="4761914" y="80648"/>
                  </a:lnTo>
                  <a:lnTo>
                    <a:pt x="4725232" y="52971"/>
                  </a:lnTo>
                  <a:lnTo>
                    <a:pt x="4684810" y="30559"/>
                  </a:lnTo>
                  <a:lnTo>
                    <a:pt x="4641157" y="13920"/>
                  </a:lnTo>
                  <a:lnTo>
                    <a:pt x="4594782" y="3564"/>
                  </a:lnTo>
                  <a:lnTo>
                    <a:pt x="4546193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6653" y="1793862"/>
              <a:ext cx="4875530" cy="1972945"/>
            </a:xfrm>
            <a:custGeom>
              <a:avLst/>
              <a:gdLst/>
              <a:ahLst/>
              <a:cxnLst/>
              <a:rect l="l" t="t" r="r" b="b"/>
              <a:pathLst>
                <a:path w="4875530" h="1972945">
                  <a:moveTo>
                    <a:pt x="0" y="328801"/>
                  </a:moveTo>
                  <a:lnTo>
                    <a:pt x="3565" y="280213"/>
                  </a:lnTo>
                  <a:lnTo>
                    <a:pt x="13921" y="233838"/>
                  </a:lnTo>
                  <a:lnTo>
                    <a:pt x="30559" y="190186"/>
                  </a:lnTo>
                  <a:lnTo>
                    <a:pt x="52971" y="149765"/>
                  </a:lnTo>
                  <a:lnTo>
                    <a:pt x="80649" y="113083"/>
                  </a:lnTo>
                  <a:lnTo>
                    <a:pt x="113083" y="80649"/>
                  </a:lnTo>
                  <a:lnTo>
                    <a:pt x="149765" y="52971"/>
                  </a:lnTo>
                  <a:lnTo>
                    <a:pt x="190186" y="30559"/>
                  </a:lnTo>
                  <a:lnTo>
                    <a:pt x="233838" y="13921"/>
                  </a:lnTo>
                  <a:lnTo>
                    <a:pt x="280213" y="3565"/>
                  </a:lnTo>
                  <a:lnTo>
                    <a:pt x="328801" y="0"/>
                  </a:lnTo>
                  <a:lnTo>
                    <a:pt x="4546202" y="0"/>
                  </a:lnTo>
                  <a:lnTo>
                    <a:pt x="4594789" y="3565"/>
                  </a:lnTo>
                  <a:lnTo>
                    <a:pt x="4641163" y="13921"/>
                  </a:lnTo>
                  <a:lnTo>
                    <a:pt x="4684815" y="30559"/>
                  </a:lnTo>
                  <a:lnTo>
                    <a:pt x="4725237" y="52971"/>
                  </a:lnTo>
                  <a:lnTo>
                    <a:pt x="4761919" y="80649"/>
                  </a:lnTo>
                  <a:lnTo>
                    <a:pt x="4794353" y="113083"/>
                  </a:lnTo>
                  <a:lnTo>
                    <a:pt x="4822030" y="149765"/>
                  </a:lnTo>
                  <a:lnTo>
                    <a:pt x="4844443" y="190186"/>
                  </a:lnTo>
                  <a:lnTo>
                    <a:pt x="4861081" y="233838"/>
                  </a:lnTo>
                  <a:lnTo>
                    <a:pt x="4871437" y="280213"/>
                  </a:lnTo>
                  <a:lnTo>
                    <a:pt x="4875002" y="328801"/>
                  </a:lnTo>
                  <a:lnTo>
                    <a:pt x="4875002" y="1643960"/>
                  </a:lnTo>
                  <a:lnTo>
                    <a:pt x="4871437" y="1692550"/>
                  </a:lnTo>
                  <a:lnTo>
                    <a:pt x="4861081" y="1738926"/>
                  </a:lnTo>
                  <a:lnTo>
                    <a:pt x="4844443" y="1782580"/>
                  </a:lnTo>
                  <a:lnTo>
                    <a:pt x="4822030" y="1823002"/>
                  </a:lnTo>
                  <a:lnTo>
                    <a:pt x="4794353" y="1859685"/>
                  </a:lnTo>
                  <a:lnTo>
                    <a:pt x="4761919" y="1892120"/>
                  </a:lnTo>
                  <a:lnTo>
                    <a:pt x="4725237" y="1919798"/>
                  </a:lnTo>
                  <a:lnTo>
                    <a:pt x="4684815" y="1942211"/>
                  </a:lnTo>
                  <a:lnTo>
                    <a:pt x="4641163" y="1958849"/>
                  </a:lnTo>
                  <a:lnTo>
                    <a:pt x="4594789" y="1969206"/>
                  </a:lnTo>
                  <a:lnTo>
                    <a:pt x="4546202" y="1972771"/>
                  </a:lnTo>
                  <a:lnTo>
                    <a:pt x="328801" y="1972771"/>
                  </a:lnTo>
                  <a:lnTo>
                    <a:pt x="280213" y="1969206"/>
                  </a:lnTo>
                  <a:lnTo>
                    <a:pt x="233838" y="1958849"/>
                  </a:lnTo>
                  <a:lnTo>
                    <a:pt x="190186" y="1942211"/>
                  </a:lnTo>
                  <a:lnTo>
                    <a:pt x="149765" y="1919798"/>
                  </a:lnTo>
                  <a:lnTo>
                    <a:pt x="113083" y="1892120"/>
                  </a:lnTo>
                  <a:lnTo>
                    <a:pt x="80649" y="1859685"/>
                  </a:lnTo>
                  <a:lnTo>
                    <a:pt x="52971" y="1823002"/>
                  </a:lnTo>
                  <a:lnTo>
                    <a:pt x="30559" y="1782580"/>
                  </a:lnTo>
                  <a:lnTo>
                    <a:pt x="13921" y="1738926"/>
                  </a:lnTo>
                  <a:lnTo>
                    <a:pt x="3565" y="1692550"/>
                  </a:lnTo>
                  <a:lnTo>
                    <a:pt x="0" y="1643960"/>
                  </a:lnTo>
                  <a:lnTo>
                    <a:pt x="0" y="32880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976937" y="2134107"/>
            <a:ext cx="3573779" cy="12268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ct val="90700"/>
              </a:lnSpc>
              <a:spcBef>
                <a:spcPts val="409"/>
              </a:spcBef>
            </a:pPr>
            <a:r>
              <a:rPr sz="2800" b="1" spc="-250" dirty="0">
                <a:solidFill>
                  <a:srgbClr val="FFFFFF"/>
                </a:solidFill>
                <a:latin typeface="Verdana"/>
                <a:cs typeface="Verdana"/>
              </a:rPr>
              <a:t>Tell whether </a:t>
            </a:r>
            <a:r>
              <a:rPr sz="2800" b="1" spc="-254" dirty="0">
                <a:solidFill>
                  <a:srgbClr val="FFFFFF"/>
                </a:solidFill>
                <a:latin typeface="Verdana"/>
                <a:cs typeface="Verdana"/>
              </a:rPr>
              <a:t>each  </a:t>
            </a:r>
            <a:r>
              <a:rPr sz="2800" b="1" spc="-270" dirty="0">
                <a:solidFill>
                  <a:srgbClr val="FFFFFF"/>
                </a:solidFill>
                <a:latin typeface="Verdana"/>
                <a:cs typeface="Verdana"/>
              </a:rPr>
              <a:t>statement </a:t>
            </a:r>
            <a:r>
              <a:rPr sz="2800" b="1" spc="-23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800" b="1" spc="-265" dirty="0">
                <a:solidFill>
                  <a:srgbClr val="FFFFFF"/>
                </a:solidFill>
                <a:latin typeface="Verdana"/>
                <a:cs typeface="Verdana"/>
              </a:rPr>
              <a:t>TRUE</a:t>
            </a:r>
            <a:r>
              <a:rPr sz="2800" b="1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225" dirty="0">
                <a:solidFill>
                  <a:srgbClr val="FFFFFF"/>
                </a:solidFill>
                <a:latin typeface="Verdana"/>
                <a:cs typeface="Verdana"/>
              </a:rPr>
              <a:t>or  </a:t>
            </a:r>
            <a:r>
              <a:rPr sz="2800" b="1" spc="-260" dirty="0">
                <a:solidFill>
                  <a:srgbClr val="FFFFFF"/>
                </a:solidFill>
                <a:latin typeface="Verdana"/>
                <a:cs typeface="Verdana"/>
              </a:rPr>
              <a:t>FALSE.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80303" y="3840924"/>
            <a:ext cx="4888230" cy="1985645"/>
            <a:chOff x="5780303" y="3840924"/>
            <a:chExt cx="4888230" cy="1985645"/>
          </a:xfrm>
        </p:grpSpPr>
        <p:sp>
          <p:nvSpPr>
            <p:cNvPr id="11" name="object 11"/>
            <p:cNvSpPr/>
            <p:nvPr/>
          </p:nvSpPr>
          <p:spPr>
            <a:xfrm>
              <a:off x="5786653" y="3847274"/>
              <a:ext cx="4875530" cy="1972945"/>
            </a:xfrm>
            <a:custGeom>
              <a:avLst/>
              <a:gdLst/>
              <a:ahLst/>
              <a:cxnLst/>
              <a:rect l="l" t="t" r="r" b="b"/>
              <a:pathLst>
                <a:path w="4875530" h="1972945">
                  <a:moveTo>
                    <a:pt x="4546193" y="0"/>
                  </a:moveTo>
                  <a:lnTo>
                    <a:pt x="328802" y="0"/>
                  </a:lnTo>
                  <a:lnTo>
                    <a:pt x="280213" y="3564"/>
                  </a:lnTo>
                  <a:lnTo>
                    <a:pt x="233838" y="13920"/>
                  </a:lnTo>
                  <a:lnTo>
                    <a:pt x="190186" y="30559"/>
                  </a:lnTo>
                  <a:lnTo>
                    <a:pt x="149764" y="52971"/>
                  </a:lnTo>
                  <a:lnTo>
                    <a:pt x="113082" y="80648"/>
                  </a:lnTo>
                  <a:lnTo>
                    <a:pt x="80648" y="113082"/>
                  </a:lnTo>
                  <a:lnTo>
                    <a:pt x="52971" y="149764"/>
                  </a:lnTo>
                  <a:lnTo>
                    <a:pt x="30559" y="190186"/>
                  </a:lnTo>
                  <a:lnTo>
                    <a:pt x="13920" y="233838"/>
                  </a:lnTo>
                  <a:lnTo>
                    <a:pt x="3564" y="280213"/>
                  </a:lnTo>
                  <a:lnTo>
                    <a:pt x="0" y="328802"/>
                  </a:lnTo>
                  <a:lnTo>
                    <a:pt x="0" y="1643964"/>
                  </a:lnTo>
                  <a:lnTo>
                    <a:pt x="3564" y="1692551"/>
                  </a:lnTo>
                  <a:lnTo>
                    <a:pt x="13920" y="1738924"/>
                  </a:lnTo>
                  <a:lnTo>
                    <a:pt x="30559" y="1782576"/>
                  </a:lnTo>
                  <a:lnTo>
                    <a:pt x="52971" y="1822997"/>
                  </a:lnTo>
                  <a:lnTo>
                    <a:pt x="80648" y="1859679"/>
                  </a:lnTo>
                  <a:lnTo>
                    <a:pt x="113082" y="1892112"/>
                  </a:lnTo>
                  <a:lnTo>
                    <a:pt x="149764" y="1919790"/>
                  </a:lnTo>
                  <a:lnTo>
                    <a:pt x="190186" y="1942202"/>
                  </a:lnTo>
                  <a:lnTo>
                    <a:pt x="233838" y="1958841"/>
                  </a:lnTo>
                  <a:lnTo>
                    <a:pt x="280213" y="1969197"/>
                  </a:lnTo>
                  <a:lnTo>
                    <a:pt x="328802" y="1972762"/>
                  </a:lnTo>
                  <a:lnTo>
                    <a:pt x="4546193" y="1972762"/>
                  </a:lnTo>
                  <a:lnTo>
                    <a:pt x="4594782" y="1969197"/>
                  </a:lnTo>
                  <a:lnTo>
                    <a:pt x="4641157" y="1958841"/>
                  </a:lnTo>
                  <a:lnTo>
                    <a:pt x="4684810" y="1942202"/>
                  </a:lnTo>
                  <a:lnTo>
                    <a:pt x="4725232" y="1919790"/>
                  </a:lnTo>
                  <a:lnTo>
                    <a:pt x="4761914" y="1892112"/>
                  </a:lnTo>
                  <a:lnTo>
                    <a:pt x="4794348" y="1859679"/>
                  </a:lnTo>
                  <a:lnTo>
                    <a:pt x="4822025" y="1822997"/>
                  </a:lnTo>
                  <a:lnTo>
                    <a:pt x="4844437" y="1782576"/>
                  </a:lnTo>
                  <a:lnTo>
                    <a:pt x="4861075" y="1738924"/>
                  </a:lnTo>
                  <a:lnTo>
                    <a:pt x="4871431" y="1692551"/>
                  </a:lnTo>
                  <a:lnTo>
                    <a:pt x="4874996" y="1643964"/>
                  </a:lnTo>
                  <a:lnTo>
                    <a:pt x="4874996" y="328802"/>
                  </a:lnTo>
                  <a:lnTo>
                    <a:pt x="4871431" y="280213"/>
                  </a:lnTo>
                  <a:lnTo>
                    <a:pt x="4861075" y="233838"/>
                  </a:lnTo>
                  <a:lnTo>
                    <a:pt x="4844437" y="190186"/>
                  </a:lnTo>
                  <a:lnTo>
                    <a:pt x="4822025" y="149764"/>
                  </a:lnTo>
                  <a:lnTo>
                    <a:pt x="4794348" y="113082"/>
                  </a:lnTo>
                  <a:lnTo>
                    <a:pt x="4761914" y="80648"/>
                  </a:lnTo>
                  <a:lnTo>
                    <a:pt x="4725232" y="52971"/>
                  </a:lnTo>
                  <a:lnTo>
                    <a:pt x="4684810" y="30559"/>
                  </a:lnTo>
                  <a:lnTo>
                    <a:pt x="4641157" y="13920"/>
                  </a:lnTo>
                  <a:lnTo>
                    <a:pt x="4594782" y="3564"/>
                  </a:lnTo>
                  <a:lnTo>
                    <a:pt x="4546193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86653" y="3847274"/>
              <a:ext cx="4875530" cy="1972945"/>
            </a:xfrm>
            <a:custGeom>
              <a:avLst/>
              <a:gdLst/>
              <a:ahLst/>
              <a:cxnLst/>
              <a:rect l="l" t="t" r="r" b="b"/>
              <a:pathLst>
                <a:path w="4875530" h="1972945">
                  <a:moveTo>
                    <a:pt x="0" y="328801"/>
                  </a:moveTo>
                  <a:lnTo>
                    <a:pt x="3565" y="280213"/>
                  </a:lnTo>
                  <a:lnTo>
                    <a:pt x="13921" y="233838"/>
                  </a:lnTo>
                  <a:lnTo>
                    <a:pt x="30559" y="190186"/>
                  </a:lnTo>
                  <a:lnTo>
                    <a:pt x="52971" y="149765"/>
                  </a:lnTo>
                  <a:lnTo>
                    <a:pt x="80649" y="113083"/>
                  </a:lnTo>
                  <a:lnTo>
                    <a:pt x="113083" y="80649"/>
                  </a:lnTo>
                  <a:lnTo>
                    <a:pt x="149765" y="52971"/>
                  </a:lnTo>
                  <a:lnTo>
                    <a:pt x="190186" y="30559"/>
                  </a:lnTo>
                  <a:lnTo>
                    <a:pt x="233838" y="13921"/>
                  </a:lnTo>
                  <a:lnTo>
                    <a:pt x="280213" y="3565"/>
                  </a:lnTo>
                  <a:lnTo>
                    <a:pt x="328801" y="0"/>
                  </a:lnTo>
                  <a:lnTo>
                    <a:pt x="4546202" y="0"/>
                  </a:lnTo>
                  <a:lnTo>
                    <a:pt x="4594789" y="3565"/>
                  </a:lnTo>
                  <a:lnTo>
                    <a:pt x="4641163" y="13921"/>
                  </a:lnTo>
                  <a:lnTo>
                    <a:pt x="4684815" y="30559"/>
                  </a:lnTo>
                  <a:lnTo>
                    <a:pt x="4725237" y="52971"/>
                  </a:lnTo>
                  <a:lnTo>
                    <a:pt x="4761919" y="80649"/>
                  </a:lnTo>
                  <a:lnTo>
                    <a:pt x="4794353" y="113083"/>
                  </a:lnTo>
                  <a:lnTo>
                    <a:pt x="4822030" y="149765"/>
                  </a:lnTo>
                  <a:lnTo>
                    <a:pt x="4844443" y="190186"/>
                  </a:lnTo>
                  <a:lnTo>
                    <a:pt x="4861081" y="233838"/>
                  </a:lnTo>
                  <a:lnTo>
                    <a:pt x="4871437" y="280213"/>
                  </a:lnTo>
                  <a:lnTo>
                    <a:pt x="4875002" y="328801"/>
                  </a:lnTo>
                  <a:lnTo>
                    <a:pt x="4875002" y="1643960"/>
                  </a:lnTo>
                  <a:lnTo>
                    <a:pt x="4871437" y="1692550"/>
                  </a:lnTo>
                  <a:lnTo>
                    <a:pt x="4861081" y="1738926"/>
                  </a:lnTo>
                  <a:lnTo>
                    <a:pt x="4844443" y="1782580"/>
                  </a:lnTo>
                  <a:lnTo>
                    <a:pt x="4822030" y="1823002"/>
                  </a:lnTo>
                  <a:lnTo>
                    <a:pt x="4794353" y="1859685"/>
                  </a:lnTo>
                  <a:lnTo>
                    <a:pt x="4761919" y="1892120"/>
                  </a:lnTo>
                  <a:lnTo>
                    <a:pt x="4725237" y="1919798"/>
                  </a:lnTo>
                  <a:lnTo>
                    <a:pt x="4684815" y="1942211"/>
                  </a:lnTo>
                  <a:lnTo>
                    <a:pt x="4641163" y="1958849"/>
                  </a:lnTo>
                  <a:lnTo>
                    <a:pt x="4594789" y="1969206"/>
                  </a:lnTo>
                  <a:lnTo>
                    <a:pt x="4546202" y="1972771"/>
                  </a:lnTo>
                  <a:lnTo>
                    <a:pt x="328801" y="1972771"/>
                  </a:lnTo>
                  <a:lnTo>
                    <a:pt x="280213" y="1969206"/>
                  </a:lnTo>
                  <a:lnTo>
                    <a:pt x="233838" y="1958849"/>
                  </a:lnTo>
                  <a:lnTo>
                    <a:pt x="190186" y="1942211"/>
                  </a:lnTo>
                  <a:lnTo>
                    <a:pt x="149765" y="1919798"/>
                  </a:lnTo>
                  <a:lnTo>
                    <a:pt x="113083" y="1892120"/>
                  </a:lnTo>
                  <a:lnTo>
                    <a:pt x="80649" y="1859685"/>
                  </a:lnTo>
                  <a:lnTo>
                    <a:pt x="52971" y="1823002"/>
                  </a:lnTo>
                  <a:lnTo>
                    <a:pt x="30559" y="1782580"/>
                  </a:lnTo>
                  <a:lnTo>
                    <a:pt x="13921" y="1738926"/>
                  </a:lnTo>
                  <a:lnTo>
                    <a:pt x="3565" y="1692550"/>
                  </a:lnTo>
                  <a:lnTo>
                    <a:pt x="0" y="1643960"/>
                  </a:lnTo>
                  <a:lnTo>
                    <a:pt x="0" y="32880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76937" y="3990338"/>
            <a:ext cx="4331970" cy="16230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1400"/>
              </a:lnSpc>
              <a:spcBef>
                <a:spcPts val="385"/>
              </a:spcBef>
            </a:pPr>
            <a:r>
              <a:rPr sz="2800" spc="-229" dirty="0">
                <a:solidFill>
                  <a:srgbClr val="FFFFFF"/>
                </a:solidFill>
                <a:latin typeface="Verdana"/>
                <a:cs typeface="Verdana"/>
              </a:rPr>
              <a:t>1.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2800" spc="-175" dirty="0">
                <a:solidFill>
                  <a:srgbClr val="FFFFFF"/>
                </a:solidFill>
                <a:latin typeface="Verdana"/>
                <a:cs typeface="Verdana"/>
              </a:rPr>
              <a:t>intertext </a:t>
            </a:r>
            <a:r>
              <a:rPr sz="2800" spc="-160" dirty="0">
                <a:solidFill>
                  <a:srgbClr val="FFFFFF"/>
                </a:solidFill>
                <a:latin typeface="Verdana"/>
                <a:cs typeface="Verdana"/>
              </a:rPr>
              <a:t>refers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00" spc="-190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work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whose meaning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is 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shaped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referencing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or 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calling</a:t>
            </a:r>
            <a:r>
              <a:rPr sz="28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mind</a:t>
            </a:r>
            <a:r>
              <a:rPr sz="28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28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Verdana"/>
                <a:cs typeface="Verdana"/>
              </a:rPr>
              <a:t>texts.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3108452"/>
            <a:ext cx="360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60" dirty="0">
                <a:latin typeface="Arial"/>
                <a:cs typeface="Arial"/>
              </a:rPr>
              <a:t>I</a:t>
            </a:r>
            <a:r>
              <a:rPr sz="3600" b="1" spc="254" dirty="0">
                <a:latin typeface="Arial"/>
                <a:cs typeface="Arial"/>
              </a:rPr>
              <a:t>N</a:t>
            </a:r>
            <a:r>
              <a:rPr sz="3600" b="1" spc="-555" dirty="0">
                <a:latin typeface="Arial"/>
                <a:cs typeface="Arial"/>
              </a:rPr>
              <a:t>T</a:t>
            </a:r>
            <a:r>
              <a:rPr sz="3600" b="1" spc="-690" dirty="0">
                <a:latin typeface="Arial"/>
                <a:cs typeface="Arial"/>
              </a:rPr>
              <a:t>E</a:t>
            </a:r>
            <a:r>
              <a:rPr sz="3600" b="1" spc="-390" dirty="0">
                <a:latin typeface="Arial"/>
                <a:cs typeface="Arial"/>
              </a:rPr>
              <a:t>R</a:t>
            </a:r>
            <a:r>
              <a:rPr sz="3600" b="1" spc="-295" dirty="0">
                <a:latin typeface="Arial"/>
                <a:cs typeface="Arial"/>
              </a:rPr>
              <a:t>P</a:t>
            </a:r>
            <a:r>
              <a:rPr sz="3600" b="1" spc="-390" dirty="0">
                <a:latin typeface="Arial"/>
                <a:cs typeface="Arial"/>
              </a:rPr>
              <a:t>R</a:t>
            </a:r>
            <a:r>
              <a:rPr sz="3600" b="1" spc="-690" dirty="0">
                <a:latin typeface="Arial"/>
                <a:cs typeface="Arial"/>
              </a:rPr>
              <a:t>E</a:t>
            </a:r>
            <a:r>
              <a:rPr sz="3600" b="1" spc="-555" dirty="0">
                <a:latin typeface="Arial"/>
                <a:cs typeface="Arial"/>
              </a:rPr>
              <a:t>T</a:t>
            </a:r>
            <a:r>
              <a:rPr sz="3600" b="1" spc="-105" dirty="0">
                <a:latin typeface="Arial"/>
                <a:cs typeface="Arial"/>
              </a:rPr>
              <a:t>A</a:t>
            </a:r>
            <a:r>
              <a:rPr sz="3600" b="1" spc="-555" dirty="0">
                <a:latin typeface="Arial"/>
                <a:cs typeface="Arial"/>
              </a:rPr>
              <a:t>T</a:t>
            </a:r>
            <a:r>
              <a:rPr sz="3600" b="1" spc="15" dirty="0">
                <a:latin typeface="Arial"/>
                <a:cs typeface="Arial"/>
              </a:rPr>
              <a:t>I</a:t>
            </a:r>
            <a:r>
              <a:rPr sz="3600" b="1" spc="150" dirty="0">
                <a:latin typeface="Arial"/>
                <a:cs typeface="Arial"/>
              </a:rPr>
              <a:t>O</a:t>
            </a:r>
            <a:r>
              <a:rPr sz="3600" b="1" spc="295" dirty="0"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09946" y="763790"/>
            <a:ext cx="5993130" cy="848360"/>
            <a:chOff x="5409946" y="763790"/>
            <a:chExt cx="5993130" cy="848360"/>
          </a:xfrm>
        </p:grpSpPr>
        <p:sp>
          <p:nvSpPr>
            <p:cNvPr id="4" name="object 4"/>
            <p:cNvSpPr/>
            <p:nvPr/>
          </p:nvSpPr>
          <p:spPr>
            <a:xfrm>
              <a:off x="5416296" y="770140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7"/>
                  </a:lnTo>
                  <a:lnTo>
                    <a:pt x="57000" y="26862"/>
                  </a:lnTo>
                  <a:lnTo>
                    <a:pt x="26862" y="57000"/>
                  </a:lnTo>
                  <a:lnTo>
                    <a:pt x="7097" y="95221"/>
                  </a:lnTo>
                  <a:lnTo>
                    <a:pt x="0" y="139230"/>
                  </a:lnTo>
                  <a:lnTo>
                    <a:pt x="0" y="696137"/>
                  </a:lnTo>
                  <a:lnTo>
                    <a:pt x="7097" y="740148"/>
                  </a:lnTo>
                  <a:lnTo>
                    <a:pt x="26862" y="778371"/>
                  </a:lnTo>
                  <a:lnTo>
                    <a:pt x="57000" y="808513"/>
                  </a:lnTo>
                  <a:lnTo>
                    <a:pt x="95221" y="828281"/>
                  </a:lnTo>
                  <a:lnTo>
                    <a:pt x="139230" y="835380"/>
                  </a:lnTo>
                  <a:lnTo>
                    <a:pt x="5840945" y="835380"/>
                  </a:lnTo>
                  <a:lnTo>
                    <a:pt x="5884949" y="828281"/>
                  </a:lnTo>
                  <a:lnTo>
                    <a:pt x="5923169" y="808513"/>
                  </a:lnTo>
                  <a:lnTo>
                    <a:pt x="5953310" y="778371"/>
                  </a:lnTo>
                  <a:lnTo>
                    <a:pt x="5973077" y="740148"/>
                  </a:lnTo>
                  <a:lnTo>
                    <a:pt x="5980176" y="696137"/>
                  </a:lnTo>
                  <a:lnTo>
                    <a:pt x="5980176" y="139230"/>
                  </a:lnTo>
                  <a:lnTo>
                    <a:pt x="5973077" y="95221"/>
                  </a:lnTo>
                  <a:lnTo>
                    <a:pt x="5953310" y="57000"/>
                  </a:lnTo>
                  <a:lnTo>
                    <a:pt x="5923169" y="26862"/>
                  </a:lnTo>
                  <a:lnTo>
                    <a:pt x="5884949" y="7097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16296" y="770140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24385" y="845311"/>
            <a:ext cx="5571490" cy="6381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360"/>
              </a:spcBef>
            </a:pPr>
            <a:r>
              <a:rPr sz="2100" b="1" spc="-235" dirty="0">
                <a:solidFill>
                  <a:srgbClr val="FFFFFF"/>
                </a:solidFill>
                <a:latin typeface="Verdana"/>
                <a:cs typeface="Verdana"/>
              </a:rPr>
              <a:t>INTERPRETATION </a:t>
            </a:r>
            <a:r>
              <a:rPr sz="2100" spc="-110" dirty="0">
                <a:solidFill>
                  <a:srgbClr val="FFFFFF"/>
                </a:solidFill>
              </a:rPr>
              <a:t>is </a:t>
            </a:r>
            <a:r>
              <a:rPr sz="2100" spc="-75" dirty="0">
                <a:solidFill>
                  <a:srgbClr val="FFFFFF"/>
                </a:solidFill>
              </a:rPr>
              <a:t>reading </a:t>
            </a:r>
            <a:r>
              <a:rPr sz="2100" spc="-80" dirty="0">
                <a:solidFill>
                  <a:srgbClr val="FFFFFF"/>
                </a:solidFill>
              </a:rPr>
              <a:t>ideas </a:t>
            </a:r>
            <a:r>
              <a:rPr sz="2100" spc="-155" dirty="0">
                <a:solidFill>
                  <a:srgbClr val="FFFFFF"/>
                </a:solidFill>
              </a:rPr>
              <a:t>as </a:t>
            </a:r>
            <a:r>
              <a:rPr sz="2100" spc="-80" dirty="0">
                <a:solidFill>
                  <a:srgbClr val="FFFFFF"/>
                </a:solidFill>
              </a:rPr>
              <a:t>well</a:t>
            </a:r>
            <a:r>
              <a:rPr sz="2100" spc="-545" dirty="0">
                <a:solidFill>
                  <a:srgbClr val="FFFFFF"/>
                </a:solidFill>
              </a:rPr>
              <a:t> </a:t>
            </a:r>
            <a:r>
              <a:rPr sz="2100" spc="-155" dirty="0">
                <a:solidFill>
                  <a:srgbClr val="FFFFFF"/>
                </a:solidFill>
              </a:rPr>
              <a:t>as  </a:t>
            </a:r>
            <a:r>
              <a:rPr sz="2100" spc="-120" dirty="0">
                <a:solidFill>
                  <a:srgbClr val="FFFFFF"/>
                </a:solidFill>
              </a:rPr>
              <a:t>sentences.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09946" y="1659648"/>
            <a:ext cx="5993130" cy="848360"/>
            <a:chOff x="5409946" y="1659648"/>
            <a:chExt cx="5993130" cy="848360"/>
          </a:xfrm>
        </p:grpSpPr>
        <p:sp>
          <p:nvSpPr>
            <p:cNvPr id="8" name="object 8"/>
            <p:cNvSpPr/>
            <p:nvPr/>
          </p:nvSpPr>
          <p:spPr>
            <a:xfrm>
              <a:off x="5416296" y="1665998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7"/>
                  </a:lnTo>
                  <a:lnTo>
                    <a:pt x="57000" y="26862"/>
                  </a:lnTo>
                  <a:lnTo>
                    <a:pt x="26862" y="57000"/>
                  </a:lnTo>
                  <a:lnTo>
                    <a:pt x="7097" y="95221"/>
                  </a:lnTo>
                  <a:lnTo>
                    <a:pt x="0" y="139230"/>
                  </a:lnTo>
                  <a:lnTo>
                    <a:pt x="0" y="696150"/>
                  </a:lnTo>
                  <a:lnTo>
                    <a:pt x="7097" y="740154"/>
                  </a:lnTo>
                  <a:lnTo>
                    <a:pt x="26862" y="778374"/>
                  </a:lnTo>
                  <a:lnTo>
                    <a:pt x="57000" y="808514"/>
                  </a:lnTo>
                  <a:lnTo>
                    <a:pt x="95221" y="828281"/>
                  </a:lnTo>
                  <a:lnTo>
                    <a:pt x="139230" y="835380"/>
                  </a:lnTo>
                  <a:lnTo>
                    <a:pt x="5840945" y="835380"/>
                  </a:lnTo>
                  <a:lnTo>
                    <a:pt x="5884949" y="828281"/>
                  </a:lnTo>
                  <a:lnTo>
                    <a:pt x="5923169" y="808514"/>
                  </a:lnTo>
                  <a:lnTo>
                    <a:pt x="5953310" y="778374"/>
                  </a:lnTo>
                  <a:lnTo>
                    <a:pt x="5973077" y="740154"/>
                  </a:lnTo>
                  <a:lnTo>
                    <a:pt x="5980176" y="696150"/>
                  </a:lnTo>
                  <a:lnTo>
                    <a:pt x="5980176" y="139230"/>
                  </a:lnTo>
                  <a:lnTo>
                    <a:pt x="5973077" y="95221"/>
                  </a:lnTo>
                  <a:lnTo>
                    <a:pt x="5953310" y="57000"/>
                  </a:lnTo>
                  <a:lnTo>
                    <a:pt x="5923169" y="26862"/>
                  </a:lnTo>
                  <a:lnTo>
                    <a:pt x="5884949" y="7097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16296" y="1665998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409946" y="2555506"/>
            <a:ext cx="5993130" cy="848360"/>
            <a:chOff x="5409946" y="2555506"/>
            <a:chExt cx="5993130" cy="848360"/>
          </a:xfrm>
        </p:grpSpPr>
        <p:sp>
          <p:nvSpPr>
            <p:cNvPr id="11" name="object 11"/>
            <p:cNvSpPr/>
            <p:nvPr/>
          </p:nvSpPr>
          <p:spPr>
            <a:xfrm>
              <a:off x="5416296" y="2561856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7"/>
                  </a:lnTo>
                  <a:lnTo>
                    <a:pt x="57000" y="26862"/>
                  </a:lnTo>
                  <a:lnTo>
                    <a:pt x="26862" y="57000"/>
                  </a:lnTo>
                  <a:lnTo>
                    <a:pt x="7097" y="95221"/>
                  </a:lnTo>
                  <a:lnTo>
                    <a:pt x="0" y="139230"/>
                  </a:lnTo>
                  <a:lnTo>
                    <a:pt x="0" y="696150"/>
                  </a:lnTo>
                  <a:lnTo>
                    <a:pt x="7097" y="740159"/>
                  </a:lnTo>
                  <a:lnTo>
                    <a:pt x="26862" y="778379"/>
                  </a:lnTo>
                  <a:lnTo>
                    <a:pt x="57000" y="808518"/>
                  </a:lnTo>
                  <a:lnTo>
                    <a:pt x="95221" y="828282"/>
                  </a:lnTo>
                  <a:lnTo>
                    <a:pt x="139230" y="835380"/>
                  </a:lnTo>
                  <a:lnTo>
                    <a:pt x="5840945" y="835380"/>
                  </a:lnTo>
                  <a:lnTo>
                    <a:pt x="5884949" y="828282"/>
                  </a:lnTo>
                  <a:lnTo>
                    <a:pt x="5923169" y="808518"/>
                  </a:lnTo>
                  <a:lnTo>
                    <a:pt x="5953310" y="778379"/>
                  </a:lnTo>
                  <a:lnTo>
                    <a:pt x="5973077" y="740159"/>
                  </a:lnTo>
                  <a:lnTo>
                    <a:pt x="5980176" y="696150"/>
                  </a:lnTo>
                  <a:lnTo>
                    <a:pt x="5980176" y="139230"/>
                  </a:lnTo>
                  <a:lnTo>
                    <a:pt x="5973077" y="95221"/>
                  </a:lnTo>
                  <a:lnTo>
                    <a:pt x="5953310" y="57000"/>
                  </a:lnTo>
                  <a:lnTo>
                    <a:pt x="5923169" y="26862"/>
                  </a:lnTo>
                  <a:lnTo>
                    <a:pt x="5884949" y="7097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16296" y="2561856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24385" y="1887728"/>
            <a:ext cx="378460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sz="21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Verdana"/>
                <a:cs typeface="Verdana"/>
              </a:rPr>
              <a:t>aware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80" dirty="0">
                <a:solidFill>
                  <a:srgbClr val="FFFFFF"/>
                </a:solidFill>
                <a:latin typeface="Verdana"/>
                <a:cs typeface="Verdana"/>
              </a:rPr>
              <a:t>…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00">
              <a:latin typeface="Verdana"/>
              <a:cs typeface="Verdana"/>
            </a:endParaRPr>
          </a:p>
          <a:p>
            <a:pPr marL="212725" indent="-200025">
              <a:lnSpc>
                <a:spcPct val="100000"/>
              </a:lnSpc>
              <a:spcBef>
                <a:spcPts val="5"/>
              </a:spcBef>
              <a:buChar char="•"/>
              <a:tabLst>
                <a:tab pos="212725" algn="l"/>
              </a:tabLst>
            </a:pP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cultural </a:t>
            </a:r>
            <a:r>
              <a:rPr sz="2100" spc="-7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historical</a:t>
            </a:r>
            <a:r>
              <a:rPr sz="210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09946" y="3451364"/>
            <a:ext cx="5993130" cy="848360"/>
            <a:chOff x="5409946" y="3451364"/>
            <a:chExt cx="5993130" cy="848360"/>
          </a:xfrm>
        </p:grpSpPr>
        <p:sp>
          <p:nvSpPr>
            <p:cNvPr id="15" name="object 15"/>
            <p:cNvSpPr/>
            <p:nvPr/>
          </p:nvSpPr>
          <p:spPr>
            <a:xfrm>
              <a:off x="5416296" y="3457714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7"/>
                  </a:lnTo>
                  <a:lnTo>
                    <a:pt x="57000" y="26862"/>
                  </a:lnTo>
                  <a:lnTo>
                    <a:pt x="26862" y="57000"/>
                  </a:lnTo>
                  <a:lnTo>
                    <a:pt x="7097" y="95221"/>
                  </a:lnTo>
                  <a:lnTo>
                    <a:pt x="0" y="139230"/>
                  </a:lnTo>
                  <a:lnTo>
                    <a:pt x="0" y="696150"/>
                  </a:lnTo>
                  <a:lnTo>
                    <a:pt x="7097" y="740159"/>
                  </a:lnTo>
                  <a:lnTo>
                    <a:pt x="26862" y="778379"/>
                  </a:lnTo>
                  <a:lnTo>
                    <a:pt x="57000" y="808518"/>
                  </a:lnTo>
                  <a:lnTo>
                    <a:pt x="95221" y="828282"/>
                  </a:lnTo>
                  <a:lnTo>
                    <a:pt x="139230" y="835380"/>
                  </a:lnTo>
                  <a:lnTo>
                    <a:pt x="5840945" y="835380"/>
                  </a:lnTo>
                  <a:lnTo>
                    <a:pt x="5884949" y="828282"/>
                  </a:lnTo>
                  <a:lnTo>
                    <a:pt x="5923169" y="808518"/>
                  </a:lnTo>
                  <a:lnTo>
                    <a:pt x="5953310" y="778379"/>
                  </a:lnTo>
                  <a:lnTo>
                    <a:pt x="5973077" y="740159"/>
                  </a:lnTo>
                  <a:lnTo>
                    <a:pt x="5980176" y="696150"/>
                  </a:lnTo>
                  <a:lnTo>
                    <a:pt x="5980176" y="139230"/>
                  </a:lnTo>
                  <a:lnTo>
                    <a:pt x="5973077" y="95221"/>
                  </a:lnTo>
                  <a:lnTo>
                    <a:pt x="5953310" y="57000"/>
                  </a:lnTo>
                  <a:lnTo>
                    <a:pt x="5923169" y="26862"/>
                  </a:lnTo>
                  <a:lnTo>
                    <a:pt x="5884949" y="7097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16296" y="3457714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409946" y="4347222"/>
            <a:ext cx="5993130" cy="848360"/>
            <a:chOff x="5409946" y="4347222"/>
            <a:chExt cx="5993130" cy="848360"/>
          </a:xfrm>
        </p:grpSpPr>
        <p:sp>
          <p:nvSpPr>
            <p:cNvPr id="18" name="object 18"/>
            <p:cNvSpPr/>
            <p:nvPr/>
          </p:nvSpPr>
          <p:spPr>
            <a:xfrm>
              <a:off x="5416296" y="4353572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8"/>
                  </a:lnTo>
                  <a:lnTo>
                    <a:pt x="57000" y="26865"/>
                  </a:lnTo>
                  <a:lnTo>
                    <a:pt x="26862" y="57006"/>
                  </a:lnTo>
                  <a:lnTo>
                    <a:pt x="7097" y="95226"/>
                  </a:lnTo>
                  <a:lnTo>
                    <a:pt x="0" y="139230"/>
                  </a:lnTo>
                  <a:lnTo>
                    <a:pt x="0" y="696150"/>
                  </a:lnTo>
                  <a:lnTo>
                    <a:pt x="7097" y="740159"/>
                  </a:lnTo>
                  <a:lnTo>
                    <a:pt x="26862" y="778379"/>
                  </a:lnTo>
                  <a:lnTo>
                    <a:pt x="57000" y="808518"/>
                  </a:lnTo>
                  <a:lnTo>
                    <a:pt x="95221" y="828282"/>
                  </a:lnTo>
                  <a:lnTo>
                    <a:pt x="139230" y="835380"/>
                  </a:lnTo>
                  <a:lnTo>
                    <a:pt x="5840945" y="835380"/>
                  </a:lnTo>
                  <a:lnTo>
                    <a:pt x="5884949" y="828282"/>
                  </a:lnTo>
                  <a:lnTo>
                    <a:pt x="5923169" y="808518"/>
                  </a:lnTo>
                  <a:lnTo>
                    <a:pt x="5953310" y="778379"/>
                  </a:lnTo>
                  <a:lnTo>
                    <a:pt x="5973077" y="740159"/>
                  </a:lnTo>
                  <a:lnTo>
                    <a:pt x="5980176" y="696150"/>
                  </a:lnTo>
                  <a:lnTo>
                    <a:pt x="5980176" y="139230"/>
                  </a:lnTo>
                  <a:lnTo>
                    <a:pt x="5973077" y="95226"/>
                  </a:lnTo>
                  <a:lnTo>
                    <a:pt x="5953310" y="57006"/>
                  </a:lnTo>
                  <a:lnTo>
                    <a:pt x="5923169" y="26865"/>
                  </a:lnTo>
                  <a:lnTo>
                    <a:pt x="5884949" y="7098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16296" y="4353572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409946" y="5243080"/>
            <a:ext cx="5993130" cy="848360"/>
            <a:chOff x="5409946" y="5243080"/>
            <a:chExt cx="5993130" cy="848360"/>
          </a:xfrm>
        </p:grpSpPr>
        <p:sp>
          <p:nvSpPr>
            <p:cNvPr id="21" name="object 21"/>
            <p:cNvSpPr/>
            <p:nvPr/>
          </p:nvSpPr>
          <p:spPr>
            <a:xfrm>
              <a:off x="5416296" y="5249430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8"/>
                  </a:lnTo>
                  <a:lnTo>
                    <a:pt x="57000" y="26866"/>
                  </a:lnTo>
                  <a:lnTo>
                    <a:pt x="26862" y="57009"/>
                  </a:lnTo>
                  <a:lnTo>
                    <a:pt x="7097" y="95232"/>
                  </a:lnTo>
                  <a:lnTo>
                    <a:pt x="0" y="139242"/>
                  </a:lnTo>
                  <a:lnTo>
                    <a:pt x="0" y="696153"/>
                  </a:lnTo>
                  <a:lnTo>
                    <a:pt x="7097" y="740160"/>
                  </a:lnTo>
                  <a:lnTo>
                    <a:pt x="26862" y="778380"/>
                  </a:lnTo>
                  <a:lnTo>
                    <a:pt x="57000" y="808520"/>
                  </a:lnTo>
                  <a:lnTo>
                    <a:pt x="95221" y="828286"/>
                  </a:lnTo>
                  <a:lnTo>
                    <a:pt x="139230" y="835384"/>
                  </a:lnTo>
                  <a:lnTo>
                    <a:pt x="5840945" y="835384"/>
                  </a:lnTo>
                  <a:lnTo>
                    <a:pt x="5884949" y="828286"/>
                  </a:lnTo>
                  <a:lnTo>
                    <a:pt x="5923169" y="808520"/>
                  </a:lnTo>
                  <a:lnTo>
                    <a:pt x="5953310" y="778380"/>
                  </a:lnTo>
                  <a:lnTo>
                    <a:pt x="5973077" y="740160"/>
                  </a:lnTo>
                  <a:lnTo>
                    <a:pt x="5980176" y="696153"/>
                  </a:lnTo>
                  <a:lnTo>
                    <a:pt x="5980176" y="139242"/>
                  </a:lnTo>
                  <a:lnTo>
                    <a:pt x="5973077" y="95232"/>
                  </a:lnTo>
                  <a:lnTo>
                    <a:pt x="5953310" y="57009"/>
                  </a:lnTo>
                  <a:lnTo>
                    <a:pt x="5923169" y="26866"/>
                  </a:lnTo>
                  <a:lnTo>
                    <a:pt x="5884949" y="7098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16296" y="5249430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24385" y="3679952"/>
            <a:ext cx="5730240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 indent="-200025">
              <a:lnSpc>
                <a:spcPct val="100000"/>
              </a:lnSpc>
              <a:spcBef>
                <a:spcPts val="100"/>
              </a:spcBef>
              <a:buChar char="•"/>
              <a:tabLst>
                <a:tab pos="212725" algn="l"/>
              </a:tabLst>
            </a:pP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context </a:t>
            </a:r>
            <a:r>
              <a:rPr sz="2100" spc="-6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100" spc="-130" dirty="0">
                <a:solidFill>
                  <a:srgbClr val="FFFFFF"/>
                </a:solidFill>
                <a:latin typeface="Verdana"/>
                <a:cs typeface="Verdana"/>
              </a:rPr>
              <a:t>its 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author’s</a:t>
            </a:r>
            <a:r>
              <a:rPr sz="2100" spc="-5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Verdana"/>
              <a:buChar char="•"/>
            </a:pPr>
            <a:endParaRPr sz="2950">
              <a:latin typeface="Verdana"/>
              <a:cs typeface="Verdana"/>
            </a:endParaRPr>
          </a:p>
          <a:p>
            <a:pPr marL="12700" marR="5080">
              <a:lnSpc>
                <a:spcPts val="2300"/>
              </a:lnSpc>
              <a:buChar char="•"/>
              <a:tabLst>
                <a:tab pos="212725" algn="l"/>
              </a:tabLst>
            </a:pP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r>
              <a:rPr sz="21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debates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within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Verdana"/>
                <a:cs typeface="Verdana"/>
              </a:rPr>
              <a:t>discipline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65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Verdana"/>
              <a:buChar char="•"/>
            </a:pPr>
            <a:endParaRPr sz="2000">
              <a:latin typeface="Verdana"/>
              <a:cs typeface="Verdana"/>
            </a:endParaRPr>
          </a:p>
          <a:p>
            <a:pPr marL="12700" marR="592455">
              <a:lnSpc>
                <a:spcPts val="2300"/>
              </a:lnSpc>
              <a:spcBef>
                <a:spcPts val="5"/>
              </a:spcBef>
              <a:buChar char="•"/>
              <a:tabLst>
                <a:tab pos="212725" algn="l"/>
              </a:tabLst>
            </a:pP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intellectual</a:t>
            </a:r>
            <a:r>
              <a:rPr sz="21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debates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within</a:t>
            </a:r>
            <a:r>
              <a:rPr sz="21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100" spc="-55" dirty="0">
                <a:solidFill>
                  <a:srgbClr val="FFFFFF"/>
                </a:solidFill>
                <a:latin typeface="Verdana"/>
                <a:cs typeface="Verdana"/>
              </a:rPr>
              <a:t>discipline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today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758952"/>
              <a:ext cx="10668000" cy="5340350"/>
            </a:xfrm>
            <a:custGeom>
              <a:avLst/>
              <a:gdLst/>
              <a:ahLst/>
              <a:cxnLst/>
              <a:rect l="l" t="t" r="r" b="b"/>
              <a:pathLst>
                <a:path w="10668000" h="5340350">
                  <a:moveTo>
                    <a:pt x="10668000" y="0"/>
                  </a:moveTo>
                  <a:lnTo>
                    <a:pt x="0" y="0"/>
                  </a:lnTo>
                  <a:lnTo>
                    <a:pt x="0" y="5340096"/>
                  </a:lnTo>
                  <a:lnTo>
                    <a:pt x="10668000" y="5340096"/>
                  </a:lnTo>
                  <a:lnTo>
                    <a:pt x="1066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90616" y="1474723"/>
            <a:ext cx="327850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175" dirty="0">
                <a:latin typeface="Arial"/>
                <a:cs typeface="Arial"/>
              </a:rPr>
              <a:t>EVALUATION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0" y="758954"/>
            <a:ext cx="3890924" cy="5340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90616" y="2989579"/>
            <a:ext cx="4947920" cy="216535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89535">
              <a:lnSpc>
                <a:spcPts val="1300"/>
              </a:lnSpc>
              <a:spcBef>
                <a:spcPts val="260"/>
              </a:spcBef>
            </a:pPr>
            <a:r>
              <a:rPr sz="1200" b="1" spc="-120" dirty="0">
                <a:latin typeface="Verdana"/>
                <a:cs typeface="Verdana"/>
              </a:rPr>
              <a:t>EVALUATION </a:t>
            </a:r>
            <a:r>
              <a:rPr sz="1200" b="1" spc="-80" dirty="0">
                <a:latin typeface="Verdana"/>
                <a:cs typeface="Verdana"/>
              </a:rPr>
              <a:t>i</a:t>
            </a:r>
            <a:r>
              <a:rPr sz="1200" spc="-80" dirty="0">
                <a:latin typeface="Verdana"/>
                <a:cs typeface="Verdana"/>
              </a:rPr>
              <a:t>s </a:t>
            </a:r>
            <a:r>
              <a:rPr sz="1200" spc="-65" dirty="0">
                <a:latin typeface="Verdana"/>
                <a:cs typeface="Verdana"/>
              </a:rPr>
              <a:t>making </a:t>
            </a:r>
            <a:r>
              <a:rPr sz="1200" spc="-60" dirty="0">
                <a:latin typeface="Verdana"/>
                <a:cs typeface="Verdana"/>
              </a:rPr>
              <a:t>judgements </a:t>
            </a:r>
            <a:r>
              <a:rPr sz="1200" spc="-45" dirty="0">
                <a:latin typeface="Verdana"/>
                <a:cs typeface="Verdana"/>
              </a:rPr>
              <a:t>about</a:t>
            </a:r>
            <a:r>
              <a:rPr sz="1200" spc="-32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 </a:t>
            </a:r>
            <a:r>
              <a:rPr sz="1200" spc="-60" dirty="0">
                <a:latin typeface="Verdana"/>
                <a:cs typeface="Verdana"/>
              </a:rPr>
              <a:t>intellectual/ </a:t>
            </a:r>
            <a:r>
              <a:rPr sz="1200" spc="-55" dirty="0">
                <a:latin typeface="Verdana"/>
                <a:cs typeface="Verdana"/>
              </a:rPr>
              <a:t>cognitive,  </a:t>
            </a:r>
            <a:r>
              <a:rPr sz="1200" spc="-70" dirty="0">
                <a:latin typeface="Verdana"/>
                <a:cs typeface="Verdana"/>
              </a:rPr>
              <a:t>aesthetic,</a:t>
            </a:r>
            <a:r>
              <a:rPr sz="1200" spc="-16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moral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or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practical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value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of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80" dirty="0">
                <a:latin typeface="Verdana"/>
                <a:cs typeface="Verdana"/>
              </a:rPr>
              <a:t>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5" dirty="0">
                <a:latin typeface="Verdana"/>
                <a:cs typeface="Verdana"/>
              </a:rPr>
              <a:t>text.</a:t>
            </a:r>
            <a:endParaRPr sz="1200">
              <a:latin typeface="Verdana"/>
              <a:cs typeface="Verdana"/>
            </a:endParaRPr>
          </a:p>
          <a:p>
            <a:pPr marL="163195">
              <a:lnSpc>
                <a:spcPct val="100000"/>
              </a:lnSpc>
              <a:spcBef>
                <a:spcPts val="840"/>
              </a:spcBef>
            </a:pPr>
            <a:r>
              <a:rPr sz="1200" spc="-45" dirty="0">
                <a:latin typeface="Verdana"/>
                <a:cs typeface="Verdana"/>
              </a:rPr>
              <a:t>When </a:t>
            </a:r>
            <a:r>
              <a:rPr sz="1200" spc="-65" dirty="0">
                <a:latin typeface="Verdana"/>
                <a:cs typeface="Verdana"/>
              </a:rPr>
              <a:t>you</a:t>
            </a:r>
            <a:r>
              <a:rPr sz="1200" spc="-20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evaluate…..</a:t>
            </a:r>
            <a:endParaRPr sz="1200">
              <a:latin typeface="Verdana"/>
              <a:cs typeface="Verdana"/>
            </a:endParaRPr>
          </a:p>
          <a:p>
            <a:pPr marL="12700" marR="61594">
              <a:lnSpc>
                <a:spcPts val="1300"/>
              </a:lnSpc>
              <a:spcBef>
                <a:spcPts val="1025"/>
              </a:spcBef>
              <a:buChar char="•"/>
              <a:tabLst>
                <a:tab pos="123825" algn="l"/>
              </a:tabLst>
            </a:pPr>
            <a:r>
              <a:rPr sz="1200" spc="-65" dirty="0">
                <a:latin typeface="Verdana"/>
                <a:cs typeface="Verdana"/>
              </a:rPr>
              <a:t>You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look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at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contribution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of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text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to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discipline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90" dirty="0">
                <a:latin typeface="Verdana"/>
                <a:cs typeface="Verdana"/>
              </a:rPr>
              <a:t>as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well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90" dirty="0">
                <a:latin typeface="Verdana"/>
                <a:cs typeface="Verdana"/>
              </a:rPr>
              <a:t>as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  </a:t>
            </a:r>
            <a:r>
              <a:rPr sz="1200" spc="-55" dirty="0">
                <a:latin typeface="Verdana"/>
                <a:cs typeface="Verdana"/>
              </a:rPr>
              <a:t>originality </a:t>
            </a:r>
            <a:r>
              <a:rPr sz="1200" spc="-35" dirty="0">
                <a:latin typeface="Verdana"/>
                <a:cs typeface="Verdana"/>
              </a:rPr>
              <a:t>of </a:t>
            </a:r>
            <a:r>
              <a:rPr sz="1200" spc="-65" dirty="0">
                <a:latin typeface="Verdana"/>
                <a:cs typeface="Verdana"/>
              </a:rPr>
              <a:t>the </a:t>
            </a:r>
            <a:r>
              <a:rPr sz="1200" spc="-75" dirty="0">
                <a:latin typeface="Verdana"/>
                <a:cs typeface="Verdana"/>
              </a:rPr>
              <a:t>main</a:t>
            </a:r>
            <a:r>
              <a:rPr sz="1200" spc="-31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conclusions;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ts val="1390"/>
              </a:lnSpc>
              <a:spcBef>
                <a:spcPts val="925"/>
              </a:spcBef>
              <a:buChar char="•"/>
              <a:tabLst>
                <a:tab pos="123825" algn="l"/>
              </a:tabLst>
            </a:pPr>
            <a:r>
              <a:rPr sz="1200" spc="-65" dirty="0">
                <a:latin typeface="Verdana"/>
                <a:cs typeface="Verdana"/>
              </a:rPr>
              <a:t>You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also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check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if</a:t>
            </a:r>
            <a:r>
              <a:rPr sz="1200" spc="-95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evidences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and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reasoning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support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theory/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ies  </a:t>
            </a:r>
            <a:r>
              <a:rPr sz="1200" spc="-60" dirty="0">
                <a:latin typeface="Verdana"/>
                <a:cs typeface="Verdana"/>
              </a:rPr>
              <a:t>presented;</a:t>
            </a:r>
            <a:endParaRPr sz="1200">
              <a:latin typeface="Verdana"/>
              <a:cs typeface="Verdana"/>
            </a:endParaRPr>
          </a:p>
          <a:p>
            <a:pPr marL="123189" indent="-111125">
              <a:lnSpc>
                <a:spcPct val="100000"/>
              </a:lnSpc>
              <a:spcBef>
                <a:spcPts val="735"/>
              </a:spcBef>
              <a:buChar char="•"/>
              <a:tabLst>
                <a:tab pos="123825" algn="l"/>
              </a:tabLst>
            </a:pPr>
            <a:r>
              <a:rPr sz="1200" spc="-65" dirty="0">
                <a:latin typeface="Verdana"/>
                <a:cs typeface="Verdana"/>
              </a:rPr>
              <a:t>You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80" dirty="0">
                <a:latin typeface="Verdana"/>
                <a:cs typeface="Verdana"/>
              </a:rPr>
              <a:t>verify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reliability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of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75" dirty="0">
                <a:latin typeface="Verdana"/>
                <a:cs typeface="Verdana"/>
              </a:rPr>
              <a:t>sources;</a:t>
            </a:r>
            <a:endParaRPr sz="1200">
              <a:latin typeface="Verdana"/>
              <a:cs typeface="Verdana"/>
            </a:endParaRPr>
          </a:p>
          <a:p>
            <a:pPr marL="123189" indent="-111125">
              <a:lnSpc>
                <a:spcPct val="100000"/>
              </a:lnSpc>
              <a:spcBef>
                <a:spcPts val="860"/>
              </a:spcBef>
              <a:buChar char="•"/>
              <a:tabLst>
                <a:tab pos="123825" algn="l"/>
              </a:tabLst>
            </a:pPr>
            <a:r>
              <a:rPr sz="1200" spc="-65" dirty="0">
                <a:latin typeface="Verdana"/>
                <a:cs typeface="Verdana"/>
              </a:rPr>
              <a:t>You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look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for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logical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consistency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and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text’s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ability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to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convince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758952"/>
              <a:ext cx="10668000" cy="5340350"/>
            </a:xfrm>
            <a:custGeom>
              <a:avLst/>
              <a:gdLst/>
              <a:ahLst/>
              <a:cxnLst/>
              <a:rect l="l" t="t" r="r" b="b"/>
              <a:pathLst>
                <a:path w="10668000" h="5340350">
                  <a:moveTo>
                    <a:pt x="10668000" y="0"/>
                  </a:moveTo>
                  <a:lnTo>
                    <a:pt x="0" y="0"/>
                  </a:lnTo>
                  <a:lnTo>
                    <a:pt x="0" y="5340096"/>
                  </a:lnTo>
                  <a:lnTo>
                    <a:pt x="10668000" y="5340096"/>
                  </a:lnTo>
                  <a:lnTo>
                    <a:pt x="1066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90616" y="1474723"/>
            <a:ext cx="31330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650" dirty="0">
                <a:latin typeface="Arial"/>
                <a:cs typeface="Arial"/>
              </a:rPr>
              <a:t>R</a:t>
            </a:r>
            <a:r>
              <a:rPr sz="4200" b="1" spc="-610" dirty="0">
                <a:latin typeface="Arial"/>
                <a:cs typeface="Arial"/>
              </a:rPr>
              <a:t>E</a:t>
            </a:r>
            <a:r>
              <a:rPr sz="4200" b="1" spc="-280" dirty="0">
                <a:latin typeface="Arial"/>
                <a:cs typeface="Arial"/>
              </a:rPr>
              <a:t>AS</a:t>
            </a:r>
            <a:r>
              <a:rPr sz="4200" b="1" spc="114" dirty="0">
                <a:latin typeface="Arial"/>
                <a:cs typeface="Arial"/>
              </a:rPr>
              <a:t>O</a:t>
            </a:r>
            <a:r>
              <a:rPr sz="4200" b="1" spc="300" dirty="0">
                <a:latin typeface="Arial"/>
                <a:cs typeface="Arial"/>
              </a:rPr>
              <a:t>N</a:t>
            </a:r>
            <a:r>
              <a:rPr sz="4200" b="1" spc="85" dirty="0">
                <a:latin typeface="Arial"/>
                <a:cs typeface="Arial"/>
              </a:rPr>
              <a:t>I</a:t>
            </a:r>
            <a:r>
              <a:rPr sz="4200" b="1" spc="300" dirty="0">
                <a:latin typeface="Arial"/>
                <a:cs typeface="Arial"/>
              </a:rPr>
              <a:t>N</a:t>
            </a:r>
            <a:r>
              <a:rPr sz="4200" b="1" dirty="0">
                <a:latin typeface="Arial"/>
                <a:cs typeface="Arial"/>
              </a:rPr>
              <a:t>G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0" y="1862327"/>
            <a:ext cx="3130296" cy="3133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56354" marR="474980">
              <a:lnSpc>
                <a:spcPct val="102299"/>
              </a:lnSpc>
              <a:spcBef>
                <a:spcPts val="25"/>
              </a:spcBef>
              <a:buFont typeface="Symbola"/>
              <a:buChar char="➢"/>
              <a:tabLst>
                <a:tab pos="4256405" algn="l"/>
              </a:tabLst>
            </a:pPr>
            <a:r>
              <a:rPr spc="-315" dirty="0"/>
              <a:t>Is </a:t>
            </a:r>
            <a:r>
              <a:rPr spc="-135" dirty="0"/>
              <a:t>the </a:t>
            </a:r>
            <a:r>
              <a:rPr spc="-105" dirty="0"/>
              <a:t>process </a:t>
            </a:r>
            <a:r>
              <a:rPr spc="-75" dirty="0"/>
              <a:t>of</a:t>
            </a:r>
            <a:r>
              <a:rPr spc="-475" dirty="0"/>
              <a:t> </a:t>
            </a:r>
            <a:r>
              <a:rPr spc="-125" dirty="0"/>
              <a:t>expressing  </a:t>
            </a:r>
            <a:r>
              <a:rPr spc="-100" dirty="0"/>
              <a:t>ideas</a:t>
            </a:r>
            <a:r>
              <a:rPr spc="-275" dirty="0"/>
              <a:t> </a:t>
            </a:r>
            <a:r>
              <a:rPr spc="-95" dirty="0"/>
              <a:t>and</a:t>
            </a:r>
            <a:r>
              <a:rPr spc="-260" dirty="0"/>
              <a:t> </a:t>
            </a:r>
            <a:r>
              <a:rPr spc="-75" dirty="0"/>
              <a:t>opinions</a:t>
            </a:r>
            <a:r>
              <a:rPr spc="-270" dirty="0"/>
              <a:t> </a:t>
            </a:r>
            <a:r>
              <a:rPr spc="-190" dirty="0"/>
              <a:t>as</a:t>
            </a:r>
            <a:r>
              <a:rPr spc="-270" dirty="0"/>
              <a:t> </a:t>
            </a:r>
            <a:r>
              <a:rPr spc="-100" dirty="0"/>
              <a:t>well</a:t>
            </a:r>
            <a:r>
              <a:rPr spc="-270" dirty="0"/>
              <a:t> </a:t>
            </a:r>
            <a:r>
              <a:rPr spc="-190" dirty="0"/>
              <a:t>as</a:t>
            </a:r>
          </a:p>
          <a:p>
            <a:pPr marL="3856354">
              <a:lnSpc>
                <a:spcPct val="100000"/>
              </a:lnSpc>
              <a:spcBef>
                <a:spcPts val="170"/>
              </a:spcBef>
            </a:pPr>
            <a:r>
              <a:rPr spc="-150" dirty="0"/>
              <a:t>justifying</a:t>
            </a:r>
            <a:r>
              <a:rPr spc="-275" dirty="0"/>
              <a:t> </a:t>
            </a:r>
            <a:r>
              <a:rPr spc="-175" dirty="0"/>
              <a:t>a</a:t>
            </a:r>
            <a:r>
              <a:rPr spc="-270" dirty="0"/>
              <a:t> </a:t>
            </a:r>
            <a:r>
              <a:rPr spc="-140" dirty="0"/>
              <a:t>stand</a:t>
            </a:r>
            <a:r>
              <a:rPr spc="-260" dirty="0"/>
              <a:t> </a:t>
            </a:r>
            <a:r>
              <a:rPr spc="-75" dirty="0"/>
              <a:t>based</a:t>
            </a:r>
            <a:r>
              <a:rPr spc="-265" dirty="0"/>
              <a:t> </a:t>
            </a:r>
            <a:r>
              <a:rPr spc="-65" dirty="0"/>
              <a:t>on</a:t>
            </a:r>
            <a:r>
              <a:rPr spc="-265" dirty="0"/>
              <a:t> </a:t>
            </a:r>
            <a:r>
              <a:rPr spc="-80" dirty="0"/>
              <a:t>prior</a:t>
            </a:r>
          </a:p>
          <a:p>
            <a:pPr marL="3856354" marR="5080">
              <a:lnSpc>
                <a:spcPct val="104200"/>
              </a:lnSpc>
              <a:spcBef>
                <a:spcPts val="60"/>
              </a:spcBef>
            </a:pPr>
            <a:r>
              <a:rPr spc="-95" dirty="0"/>
              <a:t>and </a:t>
            </a:r>
            <a:r>
              <a:rPr spc="-130" dirty="0"/>
              <a:t>existing </a:t>
            </a:r>
            <a:r>
              <a:rPr spc="-80" dirty="0"/>
              <a:t>knowledge </a:t>
            </a:r>
            <a:r>
              <a:rPr spc="-95" dirty="0"/>
              <a:t>and  </a:t>
            </a:r>
            <a:r>
              <a:rPr spc="-105" dirty="0"/>
              <a:t>experiences</a:t>
            </a:r>
            <a:r>
              <a:rPr spc="-275" dirty="0"/>
              <a:t> </a:t>
            </a:r>
            <a:r>
              <a:rPr spc="-45" dirty="0"/>
              <a:t>needed</a:t>
            </a:r>
            <a:r>
              <a:rPr spc="-265" dirty="0"/>
              <a:t> </a:t>
            </a:r>
            <a:r>
              <a:rPr spc="-100" dirty="0"/>
              <a:t>to</a:t>
            </a:r>
            <a:r>
              <a:rPr spc="-265" dirty="0"/>
              <a:t> </a:t>
            </a:r>
            <a:r>
              <a:rPr spc="-160" dirty="0"/>
              <a:t>arrive</a:t>
            </a:r>
            <a:r>
              <a:rPr spc="-270" dirty="0"/>
              <a:t> </a:t>
            </a:r>
            <a:r>
              <a:rPr spc="-204" dirty="0"/>
              <a:t>at</a:t>
            </a:r>
            <a:r>
              <a:rPr spc="-270" dirty="0"/>
              <a:t> </a:t>
            </a:r>
            <a:r>
              <a:rPr spc="-175" dirty="0"/>
              <a:t>a  </a:t>
            </a:r>
            <a:r>
              <a:rPr spc="-90" dirty="0"/>
              <a:t>decision.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862328"/>
              <a:ext cx="12188952" cy="41178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0828" y="2395220"/>
            <a:ext cx="7959090" cy="1802764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121535" marR="5080" indent="-2109470">
              <a:lnSpc>
                <a:spcPts val="6790"/>
              </a:lnSpc>
              <a:spcBef>
                <a:spcPts val="665"/>
              </a:spcBef>
            </a:pPr>
            <a:r>
              <a:rPr sz="6000" b="1" spc="-290" dirty="0">
                <a:solidFill>
                  <a:srgbClr val="FFFFFF"/>
                </a:solidFill>
                <a:latin typeface="Arial"/>
                <a:cs typeface="Arial"/>
              </a:rPr>
              <a:t>Techniques </a:t>
            </a:r>
            <a:r>
              <a:rPr sz="6000" b="1" spc="-1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6000" b="1" spc="-20" dirty="0">
                <a:solidFill>
                  <a:srgbClr val="FFFFFF"/>
                </a:solidFill>
                <a:latin typeface="Arial"/>
                <a:cs typeface="Arial"/>
              </a:rPr>
              <a:t>Develop  </a:t>
            </a:r>
            <a:r>
              <a:rPr sz="6000" b="1" spc="-165" dirty="0">
                <a:solidFill>
                  <a:srgbClr val="FFFFFF"/>
                </a:solidFill>
                <a:latin typeface="Arial"/>
                <a:cs typeface="Arial"/>
              </a:rPr>
              <a:t>Reasoning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862328"/>
              <a:ext cx="12188952" cy="41178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80841" y="2395220"/>
            <a:ext cx="5224780" cy="1802764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803910" marR="5080" indent="-791845">
              <a:lnSpc>
                <a:spcPts val="6790"/>
              </a:lnSpc>
              <a:spcBef>
                <a:spcPts val="665"/>
              </a:spcBef>
            </a:pPr>
            <a:r>
              <a:rPr sz="6000" b="1" spc="-625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6000" b="1" spc="70" dirty="0">
                <a:solidFill>
                  <a:srgbClr val="FFFFFF"/>
                </a:solidFill>
                <a:latin typeface="Arial"/>
                <a:cs typeface="Arial"/>
              </a:rPr>
              <a:t>Dare </a:t>
            </a:r>
            <a:r>
              <a:rPr sz="6000" b="1" spc="-1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6000" b="1" spc="125" dirty="0">
                <a:solidFill>
                  <a:srgbClr val="FFFFFF"/>
                </a:solidFill>
                <a:latin typeface="Arial"/>
                <a:cs typeface="Arial"/>
              </a:rPr>
              <a:t>read  </a:t>
            </a:r>
            <a:r>
              <a:rPr sz="6000" b="1" spc="80" dirty="0">
                <a:solidFill>
                  <a:srgbClr val="FFFFFF"/>
                </a:solidFill>
                <a:latin typeface="Arial"/>
                <a:cs typeface="Arial"/>
              </a:rPr>
              <a:t>everyday.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1372" y="1065276"/>
              <a:ext cx="10049510" cy="4727575"/>
            </a:xfrm>
            <a:custGeom>
              <a:avLst/>
              <a:gdLst/>
              <a:ahLst/>
              <a:cxnLst/>
              <a:rect l="l" t="t" r="r" b="b"/>
              <a:pathLst>
                <a:path w="10049510" h="4727575">
                  <a:moveTo>
                    <a:pt x="10049256" y="0"/>
                  </a:moveTo>
                  <a:lnTo>
                    <a:pt x="0" y="0"/>
                  </a:lnTo>
                  <a:lnTo>
                    <a:pt x="0" y="4727448"/>
                  </a:lnTo>
                  <a:lnTo>
                    <a:pt x="10049256" y="4727448"/>
                  </a:lnTo>
                  <a:lnTo>
                    <a:pt x="10049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7539" y="1886712"/>
            <a:ext cx="8281670" cy="21012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4900"/>
              </a:lnSpc>
              <a:spcBef>
                <a:spcPts val="385"/>
              </a:spcBef>
            </a:pPr>
            <a:r>
              <a:rPr sz="4700" b="1" spc="-495" dirty="0">
                <a:latin typeface="Arial"/>
                <a:cs typeface="Arial"/>
              </a:rPr>
              <a:t>2. </a:t>
            </a:r>
            <a:r>
              <a:rPr sz="4700" b="1" spc="-105" dirty="0">
                <a:latin typeface="Arial"/>
                <a:cs typeface="Arial"/>
              </a:rPr>
              <a:t>Learn </a:t>
            </a:r>
            <a:r>
              <a:rPr sz="4700" b="1" spc="-15" dirty="0">
                <a:latin typeface="Arial"/>
                <a:cs typeface="Arial"/>
              </a:rPr>
              <a:t>to </a:t>
            </a:r>
            <a:r>
              <a:rPr sz="4700" b="1" spc="-254" dirty="0">
                <a:latin typeface="Arial"/>
                <a:cs typeface="Arial"/>
              </a:rPr>
              <a:t>focus </a:t>
            </a:r>
            <a:r>
              <a:rPr sz="4700" b="1" spc="-60" dirty="0">
                <a:latin typeface="Arial"/>
                <a:cs typeface="Arial"/>
              </a:rPr>
              <a:t>on </a:t>
            </a:r>
            <a:r>
              <a:rPr sz="4700" b="1" spc="-50" dirty="0">
                <a:latin typeface="Arial"/>
                <a:cs typeface="Arial"/>
              </a:rPr>
              <a:t>the </a:t>
            </a:r>
            <a:r>
              <a:rPr sz="4700" b="1" spc="-20" dirty="0">
                <a:latin typeface="Arial"/>
                <a:cs typeface="Arial"/>
              </a:rPr>
              <a:t>main  </a:t>
            </a:r>
            <a:r>
              <a:rPr sz="4700" b="1" spc="-70" dirty="0">
                <a:latin typeface="Arial"/>
                <a:cs typeface="Arial"/>
              </a:rPr>
              <a:t>ideas </a:t>
            </a:r>
            <a:r>
              <a:rPr sz="4700" b="1" spc="-75" dirty="0">
                <a:latin typeface="Arial"/>
                <a:cs typeface="Arial"/>
              </a:rPr>
              <a:t>(explicit </a:t>
            </a:r>
            <a:r>
              <a:rPr sz="4700" b="1" spc="45" dirty="0">
                <a:latin typeface="Arial"/>
                <a:cs typeface="Arial"/>
              </a:rPr>
              <a:t>or </a:t>
            </a:r>
            <a:r>
              <a:rPr sz="4700" b="1" spc="-65" dirty="0">
                <a:latin typeface="Arial"/>
                <a:cs typeface="Arial"/>
              </a:rPr>
              <a:t>implied) </a:t>
            </a:r>
            <a:r>
              <a:rPr sz="4700" b="1" spc="-130" dirty="0">
                <a:latin typeface="Arial"/>
                <a:cs typeface="Arial"/>
              </a:rPr>
              <a:t>as  </a:t>
            </a:r>
            <a:r>
              <a:rPr sz="4700" b="1" spc="110" dirty="0">
                <a:latin typeface="Arial"/>
                <a:cs typeface="Arial"/>
              </a:rPr>
              <a:t>well </a:t>
            </a:r>
            <a:r>
              <a:rPr sz="4700" b="1" spc="-130" dirty="0">
                <a:latin typeface="Arial"/>
                <a:cs typeface="Arial"/>
              </a:rPr>
              <a:t>as </a:t>
            </a:r>
            <a:r>
              <a:rPr sz="4700" b="1" spc="-50" dirty="0">
                <a:latin typeface="Arial"/>
                <a:cs typeface="Arial"/>
              </a:rPr>
              <a:t>the </a:t>
            </a:r>
            <a:r>
              <a:rPr sz="4700" b="1" spc="-100" dirty="0">
                <a:latin typeface="Arial"/>
                <a:cs typeface="Arial"/>
              </a:rPr>
              <a:t>supporting</a:t>
            </a:r>
            <a:r>
              <a:rPr sz="4700" b="1" spc="-405" dirty="0">
                <a:latin typeface="Arial"/>
                <a:cs typeface="Arial"/>
              </a:rPr>
              <a:t> </a:t>
            </a:r>
            <a:r>
              <a:rPr sz="4700" b="1" spc="-105" dirty="0">
                <a:latin typeface="Arial"/>
                <a:cs typeface="Arial"/>
              </a:rPr>
              <a:t>details.</a:t>
            </a:r>
            <a:endParaRPr sz="4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64663"/>
              <a:ext cx="1218895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40739" y="3634740"/>
            <a:ext cx="10304780" cy="17081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95300"/>
              </a:lnSpc>
              <a:spcBef>
                <a:spcPts val="315"/>
              </a:spcBef>
            </a:pPr>
            <a:r>
              <a:rPr sz="3800" b="1" spc="-405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sz="3800" b="1" spc="-70" dirty="0">
                <a:solidFill>
                  <a:srgbClr val="FFFFFF"/>
                </a:solidFill>
                <a:latin typeface="Arial"/>
                <a:cs typeface="Arial"/>
              </a:rPr>
              <a:t>Examine </a:t>
            </a:r>
            <a:r>
              <a:rPr sz="3800" b="1" spc="-5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800" b="1" spc="-105" dirty="0">
                <a:solidFill>
                  <a:srgbClr val="FFFFFF"/>
                </a:solidFill>
                <a:latin typeface="Arial"/>
                <a:cs typeface="Arial"/>
              </a:rPr>
              <a:t>pros </a:t>
            </a:r>
            <a:r>
              <a:rPr sz="3800" b="1" spc="3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800" b="1" spc="-270" dirty="0">
                <a:solidFill>
                  <a:srgbClr val="FFFFFF"/>
                </a:solidFill>
                <a:latin typeface="Arial"/>
                <a:cs typeface="Arial"/>
              </a:rPr>
              <a:t>cons </a:t>
            </a:r>
            <a:r>
              <a:rPr sz="3800" b="1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800" b="1" spc="20" dirty="0">
                <a:solidFill>
                  <a:srgbClr val="FFFFFF"/>
                </a:solidFill>
                <a:latin typeface="Arial"/>
                <a:cs typeface="Arial"/>
              </a:rPr>
              <a:t>your  </a:t>
            </a:r>
            <a:r>
              <a:rPr sz="3800" b="1" spc="-65" dirty="0">
                <a:solidFill>
                  <a:srgbClr val="FFFFFF"/>
                </a:solidFill>
                <a:latin typeface="Arial"/>
                <a:cs typeface="Arial"/>
              </a:rPr>
              <a:t>argument/resolution. </a:t>
            </a:r>
            <a:r>
              <a:rPr sz="3800" b="1" spc="-30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3800" b="1" spc="6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3800" b="1" spc="-45" dirty="0">
                <a:solidFill>
                  <a:srgbClr val="FFFFFF"/>
                </a:solidFill>
                <a:latin typeface="Arial"/>
                <a:cs typeface="Arial"/>
              </a:rPr>
              <a:t>help </a:t>
            </a:r>
            <a:r>
              <a:rPr sz="3800" b="1" spc="1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38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b="1" spc="145" dirty="0">
                <a:solidFill>
                  <a:srgbClr val="FFFFFF"/>
                </a:solidFill>
                <a:latin typeface="Arial"/>
                <a:cs typeface="Arial"/>
              </a:rPr>
              <a:t>weave  </a:t>
            </a:r>
            <a:r>
              <a:rPr sz="3800" b="1" spc="-5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800" b="1" spc="95" dirty="0">
                <a:solidFill>
                  <a:srgbClr val="FFFFFF"/>
                </a:solidFill>
                <a:latin typeface="Arial"/>
                <a:cs typeface="Arial"/>
              </a:rPr>
              <a:t>flow </a:t>
            </a:r>
            <a:r>
              <a:rPr sz="3800" b="1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800" b="1" spc="2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800" b="1" spc="-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b="1" spc="-140" dirty="0">
                <a:solidFill>
                  <a:srgbClr val="FFFFFF"/>
                </a:solidFill>
                <a:latin typeface="Arial"/>
                <a:cs typeface="Arial"/>
              </a:rPr>
              <a:t>thoughts.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862328"/>
              <a:ext cx="12188952" cy="41178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47304" y="2349500"/>
            <a:ext cx="8687435" cy="187261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0" marR="5080" indent="-114300">
              <a:lnSpc>
                <a:spcPts val="4700"/>
              </a:lnSpc>
              <a:spcBef>
                <a:spcPts val="540"/>
              </a:spcBef>
            </a:pPr>
            <a:r>
              <a:rPr sz="4200" b="1" spc="-450" dirty="0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sz="4200" b="1" spc="25" dirty="0">
                <a:solidFill>
                  <a:srgbClr val="FFFFFF"/>
                </a:solidFill>
                <a:latin typeface="Arial"/>
                <a:cs typeface="Arial"/>
              </a:rPr>
              <a:t>Organize </a:t>
            </a:r>
            <a:r>
              <a:rPr sz="4200" b="1" spc="2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4200" b="1" spc="-150" dirty="0">
                <a:solidFill>
                  <a:srgbClr val="FFFFFF"/>
                </a:solidFill>
                <a:latin typeface="Arial"/>
                <a:cs typeface="Arial"/>
              </a:rPr>
              <a:t>thoughts. </a:t>
            </a:r>
            <a:r>
              <a:rPr sz="4200" b="1" dirty="0">
                <a:solidFill>
                  <a:srgbClr val="FFFFFF"/>
                </a:solidFill>
                <a:latin typeface="Arial"/>
                <a:cs typeface="Arial"/>
              </a:rPr>
              <a:t>Arrange  </a:t>
            </a:r>
            <a:r>
              <a:rPr sz="4200" b="1" spc="-65" dirty="0">
                <a:solidFill>
                  <a:srgbClr val="FFFFFF"/>
                </a:solidFill>
                <a:latin typeface="Arial"/>
                <a:cs typeface="Arial"/>
              </a:rPr>
              <a:t>ideas </a:t>
            </a:r>
            <a:r>
              <a:rPr sz="4200" b="1" spc="-30" dirty="0">
                <a:solidFill>
                  <a:srgbClr val="FFFFFF"/>
                </a:solidFill>
                <a:latin typeface="Arial"/>
                <a:cs typeface="Arial"/>
              </a:rPr>
              <a:t>either </a:t>
            </a:r>
            <a:r>
              <a:rPr sz="4200" b="1" spc="-9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4200" b="1" spc="-114" dirty="0">
                <a:solidFill>
                  <a:srgbClr val="FFFFFF"/>
                </a:solidFill>
                <a:latin typeface="Arial"/>
                <a:cs typeface="Arial"/>
              </a:rPr>
              <a:t>chronological</a:t>
            </a:r>
            <a:r>
              <a:rPr sz="4200" b="1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b="1" spc="2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4200">
              <a:latin typeface="Arial"/>
              <a:cs typeface="Arial"/>
            </a:endParaRPr>
          </a:p>
          <a:p>
            <a:pPr marL="2397760">
              <a:lnSpc>
                <a:spcPts val="4705"/>
              </a:lnSpc>
            </a:pPr>
            <a:r>
              <a:rPr sz="4200" b="1" spc="3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4200" b="1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4200" b="1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b="1" spc="-155" dirty="0">
                <a:solidFill>
                  <a:srgbClr val="FFFFFF"/>
                </a:solidFill>
                <a:latin typeface="Arial"/>
                <a:cs typeface="Arial"/>
              </a:rPr>
              <a:t>emphasis.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64663"/>
              <a:ext cx="1218895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40739" y="3865879"/>
            <a:ext cx="10507980" cy="14795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94500"/>
              </a:lnSpc>
              <a:spcBef>
                <a:spcPts val="315"/>
              </a:spcBef>
            </a:pPr>
            <a:r>
              <a:rPr sz="3300" b="1" spc="-350" dirty="0">
                <a:solidFill>
                  <a:srgbClr val="FFFFFF"/>
                </a:solidFill>
                <a:latin typeface="Arial"/>
                <a:cs typeface="Arial"/>
              </a:rPr>
              <a:t>5. </a:t>
            </a:r>
            <a:r>
              <a:rPr sz="3300" b="1" spc="45" dirty="0">
                <a:solidFill>
                  <a:srgbClr val="FFFFFF"/>
                </a:solidFill>
                <a:latin typeface="Arial"/>
                <a:cs typeface="Arial"/>
              </a:rPr>
              <a:t>Note </a:t>
            </a:r>
            <a:r>
              <a:rPr sz="3300" b="1" spc="-114" dirty="0">
                <a:solidFill>
                  <a:srgbClr val="FFFFFF"/>
                </a:solidFill>
                <a:latin typeface="Arial"/>
                <a:cs typeface="Arial"/>
              </a:rPr>
              <a:t>points </a:t>
            </a:r>
            <a:r>
              <a:rPr sz="3300" b="1" spc="1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300" b="1" spc="-60" dirty="0">
                <a:solidFill>
                  <a:srgbClr val="FFFFFF"/>
                </a:solidFill>
                <a:latin typeface="Arial"/>
                <a:cs typeface="Arial"/>
              </a:rPr>
              <a:t>improvement. </a:t>
            </a:r>
            <a:r>
              <a:rPr sz="3300" b="1" spc="-175" dirty="0">
                <a:solidFill>
                  <a:srgbClr val="FFFFFF"/>
                </a:solidFill>
                <a:latin typeface="Arial"/>
                <a:cs typeface="Arial"/>
              </a:rPr>
              <a:t>Recheck </a:t>
            </a:r>
            <a:r>
              <a:rPr sz="3300" b="1" spc="1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stand  </a:t>
            </a:r>
            <a:r>
              <a:rPr sz="3300" b="1" spc="-5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3300" b="1" spc="40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3300" b="1" spc="-190" dirty="0">
                <a:solidFill>
                  <a:srgbClr val="FFFFFF"/>
                </a:solidFill>
                <a:latin typeface="Arial"/>
                <a:cs typeface="Arial"/>
              </a:rPr>
              <a:t>issue </a:t>
            </a:r>
            <a:r>
              <a:rPr sz="3300" b="1" spc="-45" dirty="0">
                <a:solidFill>
                  <a:srgbClr val="FFFFFF"/>
                </a:solidFill>
                <a:latin typeface="Arial"/>
                <a:cs typeface="Arial"/>
              </a:rPr>
              <a:t>based </a:t>
            </a:r>
            <a:r>
              <a:rPr sz="3300" b="1" spc="-5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3300" b="1" spc="1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ability </a:t>
            </a:r>
            <a:r>
              <a:rPr sz="3300" b="1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300" b="1" spc="-65" dirty="0">
                <a:solidFill>
                  <a:srgbClr val="FFFFFF"/>
                </a:solidFill>
                <a:latin typeface="Arial"/>
                <a:cs typeface="Arial"/>
              </a:rPr>
              <a:t>persuade.</a:t>
            </a:r>
            <a:r>
              <a:rPr sz="3300" b="1" spc="-6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50" dirty="0">
                <a:solidFill>
                  <a:srgbClr val="FFFFFF"/>
                </a:solidFill>
                <a:latin typeface="Arial"/>
                <a:cs typeface="Arial"/>
              </a:rPr>
              <a:t>Practice  </a:t>
            </a:r>
            <a:r>
              <a:rPr sz="3300" b="1" spc="-105" dirty="0">
                <a:solidFill>
                  <a:srgbClr val="FFFFFF"/>
                </a:solidFill>
                <a:latin typeface="Arial"/>
                <a:cs typeface="Arial"/>
              </a:rPr>
              <a:t>constantly 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300" b="1" spc="5" dirty="0">
                <a:solidFill>
                  <a:srgbClr val="FFFFFF"/>
                </a:solidFill>
                <a:latin typeface="Arial"/>
                <a:cs typeface="Arial"/>
              </a:rPr>
              <a:t>order </a:t>
            </a:r>
            <a:r>
              <a:rPr sz="3300" b="1" spc="-2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300" b="1" spc="-95" dirty="0">
                <a:solidFill>
                  <a:srgbClr val="FFFFFF"/>
                </a:solidFill>
                <a:latin typeface="Arial"/>
                <a:cs typeface="Arial"/>
              </a:rPr>
              <a:t>become </a:t>
            </a:r>
            <a:r>
              <a:rPr sz="3300" b="1" spc="-15" dirty="0">
                <a:solidFill>
                  <a:srgbClr val="FFFFFF"/>
                </a:solidFill>
                <a:latin typeface="Arial"/>
                <a:cs typeface="Arial"/>
              </a:rPr>
              <a:t>better </a:t>
            </a:r>
            <a:r>
              <a:rPr sz="3300" b="1" spc="70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3300" b="1" spc="-65" dirty="0">
                <a:solidFill>
                  <a:srgbClr val="FFFFFF"/>
                </a:solidFill>
                <a:latin typeface="Arial"/>
                <a:cs typeface="Arial"/>
              </a:rPr>
              <a:t>reasoning</a:t>
            </a:r>
            <a:r>
              <a:rPr sz="3300" b="1" spc="-5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00" dirty="0">
                <a:solidFill>
                  <a:srgbClr val="FFFFFF"/>
                </a:solidFill>
                <a:latin typeface="Arial"/>
                <a:cs typeface="Arial"/>
              </a:rPr>
              <a:t>out.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644" y="839724"/>
            <a:ext cx="30149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70" dirty="0">
                <a:latin typeface="Arial"/>
                <a:cs typeface="Arial"/>
              </a:rPr>
              <a:t>Let’s</a:t>
            </a:r>
            <a:r>
              <a:rPr sz="3800" b="1" spc="-190" dirty="0">
                <a:latin typeface="Arial"/>
                <a:cs typeface="Arial"/>
              </a:rPr>
              <a:t> </a:t>
            </a:r>
            <a:r>
              <a:rPr sz="3800" b="1" spc="-170" dirty="0">
                <a:latin typeface="Arial"/>
                <a:cs typeface="Arial"/>
              </a:rPr>
              <a:t>Practice: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21992" y="1408175"/>
            <a:ext cx="8004175" cy="4910455"/>
            <a:chOff x="2221992" y="1408175"/>
            <a:chExt cx="8004175" cy="4910455"/>
          </a:xfrm>
        </p:grpSpPr>
        <p:sp>
          <p:nvSpPr>
            <p:cNvPr id="4" name="object 4"/>
            <p:cNvSpPr/>
            <p:nvPr/>
          </p:nvSpPr>
          <p:spPr>
            <a:xfrm>
              <a:off x="2221992" y="1408175"/>
              <a:ext cx="8004048" cy="49103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7838" y="1753650"/>
              <a:ext cx="7315200" cy="42212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3388" y="1709191"/>
              <a:ext cx="7404100" cy="4310380"/>
            </a:xfrm>
            <a:custGeom>
              <a:avLst/>
              <a:gdLst/>
              <a:ahLst/>
              <a:cxnLst/>
              <a:rect l="l" t="t" r="r" b="b"/>
              <a:pathLst>
                <a:path w="7404100" h="4310380">
                  <a:moveTo>
                    <a:pt x="746889" y="0"/>
                  </a:moveTo>
                  <a:lnTo>
                    <a:pt x="7404103" y="0"/>
                  </a:lnTo>
                  <a:lnTo>
                    <a:pt x="7404103" y="3563281"/>
                  </a:lnTo>
                  <a:lnTo>
                    <a:pt x="7400303" y="3638581"/>
                  </a:lnTo>
                  <a:lnTo>
                    <a:pt x="7388963" y="3712862"/>
                  </a:lnTo>
                  <a:lnTo>
                    <a:pt x="7370523" y="3784582"/>
                  </a:lnTo>
                  <a:lnTo>
                    <a:pt x="7345353" y="3853342"/>
                  </a:lnTo>
                  <a:lnTo>
                    <a:pt x="7313843" y="3918752"/>
                  </a:lnTo>
                  <a:lnTo>
                    <a:pt x="7276373" y="3980432"/>
                  </a:lnTo>
                  <a:lnTo>
                    <a:pt x="7233323" y="4038012"/>
                  </a:lnTo>
                  <a:lnTo>
                    <a:pt x="7185053" y="4091122"/>
                  </a:lnTo>
                  <a:lnTo>
                    <a:pt x="7131943" y="4139392"/>
                  </a:lnTo>
                  <a:lnTo>
                    <a:pt x="7074363" y="4182442"/>
                  </a:lnTo>
                  <a:lnTo>
                    <a:pt x="7012683" y="4219912"/>
                  </a:lnTo>
                  <a:lnTo>
                    <a:pt x="6947273" y="4251422"/>
                  </a:lnTo>
                  <a:lnTo>
                    <a:pt x="6878513" y="4276592"/>
                  </a:lnTo>
                  <a:lnTo>
                    <a:pt x="6806793" y="4295032"/>
                  </a:lnTo>
                  <a:lnTo>
                    <a:pt x="6732513" y="4306372"/>
                  </a:lnTo>
                  <a:lnTo>
                    <a:pt x="6657213" y="4310172"/>
                  </a:lnTo>
                  <a:lnTo>
                    <a:pt x="0" y="4310172"/>
                  </a:lnTo>
                  <a:lnTo>
                    <a:pt x="0" y="746890"/>
                  </a:lnTo>
                  <a:lnTo>
                    <a:pt x="3802" y="671591"/>
                  </a:lnTo>
                  <a:lnTo>
                    <a:pt x="15139" y="597309"/>
                  </a:lnTo>
                  <a:lnTo>
                    <a:pt x="33580" y="525588"/>
                  </a:lnTo>
                  <a:lnTo>
                    <a:pt x="58746" y="456828"/>
                  </a:lnTo>
                  <a:lnTo>
                    <a:pt x="90256" y="391417"/>
                  </a:lnTo>
                  <a:lnTo>
                    <a:pt x="127728" y="329737"/>
                  </a:lnTo>
                  <a:lnTo>
                    <a:pt x="170784" y="272159"/>
                  </a:lnTo>
                  <a:lnTo>
                    <a:pt x="219051" y="219052"/>
                  </a:lnTo>
                  <a:lnTo>
                    <a:pt x="272157" y="170784"/>
                  </a:lnTo>
                  <a:lnTo>
                    <a:pt x="329735" y="127728"/>
                  </a:lnTo>
                  <a:lnTo>
                    <a:pt x="391416" y="90256"/>
                  </a:lnTo>
                  <a:lnTo>
                    <a:pt x="456826" y="58747"/>
                  </a:lnTo>
                  <a:lnTo>
                    <a:pt x="525586" y="33580"/>
                  </a:lnTo>
                  <a:lnTo>
                    <a:pt x="597308" y="15139"/>
                  </a:lnTo>
                  <a:lnTo>
                    <a:pt x="671590" y="3802"/>
                  </a:lnTo>
                  <a:lnTo>
                    <a:pt x="746889" y="0"/>
                  </a:lnTo>
                  <a:close/>
                </a:path>
              </a:pathLst>
            </a:custGeom>
            <a:ln w="88900">
              <a:solidFill>
                <a:srgbClr val="B3E1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8902" y="2991612"/>
            <a:ext cx="7291705" cy="8274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25"/>
              </a:spcBef>
            </a:pPr>
            <a:r>
              <a:rPr sz="2600" spc="-210" dirty="0"/>
              <a:t>2.</a:t>
            </a:r>
            <a:r>
              <a:rPr sz="2600" spc="-345" dirty="0"/>
              <a:t> </a:t>
            </a:r>
            <a:r>
              <a:rPr sz="2600" spc="-155" dirty="0"/>
              <a:t>Hypertext</a:t>
            </a:r>
            <a:r>
              <a:rPr sz="2600" spc="-260" dirty="0"/>
              <a:t> </a:t>
            </a:r>
            <a:r>
              <a:rPr sz="2600" spc="-229" dirty="0"/>
              <a:t>may</a:t>
            </a:r>
            <a:r>
              <a:rPr sz="2600" spc="-265" dirty="0"/>
              <a:t> </a:t>
            </a:r>
            <a:r>
              <a:rPr sz="2600" spc="-15" dirty="0"/>
              <a:t>be</a:t>
            </a:r>
            <a:r>
              <a:rPr sz="2600" spc="-260" dirty="0"/>
              <a:t> </a:t>
            </a:r>
            <a:r>
              <a:rPr sz="2600" spc="-135" dirty="0"/>
              <a:t>the</a:t>
            </a:r>
            <a:r>
              <a:rPr sz="2600" spc="-260" dirty="0"/>
              <a:t> </a:t>
            </a:r>
            <a:r>
              <a:rPr sz="2600" spc="-100" dirty="0"/>
              <a:t>retelling</a:t>
            </a:r>
            <a:r>
              <a:rPr sz="2600" spc="-265" dirty="0"/>
              <a:t> </a:t>
            </a:r>
            <a:r>
              <a:rPr sz="2600" spc="-85" dirty="0"/>
              <a:t>or</a:t>
            </a:r>
            <a:r>
              <a:rPr sz="2600" spc="-260" dirty="0"/>
              <a:t> </a:t>
            </a:r>
            <a:r>
              <a:rPr sz="2600" spc="-120" dirty="0"/>
              <a:t>writing</a:t>
            </a:r>
            <a:r>
              <a:rPr sz="2600" spc="-265" dirty="0"/>
              <a:t> </a:t>
            </a:r>
            <a:r>
              <a:rPr sz="2600" spc="-75" dirty="0"/>
              <a:t>of</a:t>
            </a:r>
            <a:r>
              <a:rPr sz="2600" spc="-204" dirty="0"/>
              <a:t> </a:t>
            </a:r>
            <a:r>
              <a:rPr sz="2600" spc="-160" dirty="0"/>
              <a:t>an  </a:t>
            </a:r>
            <a:r>
              <a:rPr sz="2600" spc="-10" dirty="0"/>
              <a:t>old</a:t>
            </a:r>
            <a:r>
              <a:rPr sz="2600" spc="-700" dirty="0"/>
              <a:t> </a:t>
            </a:r>
            <a:r>
              <a:rPr sz="2600" spc="-170" dirty="0"/>
              <a:t>story </a:t>
            </a:r>
            <a:r>
              <a:rPr sz="2600" spc="-100" dirty="0"/>
              <a:t>in </a:t>
            </a:r>
            <a:r>
              <a:rPr sz="2600" spc="-95" dirty="0"/>
              <a:t>modern </a:t>
            </a:r>
            <a:r>
              <a:rPr sz="2600" spc="-155" dirty="0"/>
              <a:t>context.</a:t>
            </a:r>
            <a:endParaRPr sz="2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644" y="946404"/>
            <a:ext cx="23647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5" dirty="0">
                <a:latin typeface="Arial"/>
                <a:cs typeface="Arial"/>
              </a:rPr>
              <a:t>Your</a:t>
            </a:r>
            <a:r>
              <a:rPr sz="3800" b="1" spc="-185" dirty="0">
                <a:latin typeface="Arial"/>
                <a:cs typeface="Arial"/>
              </a:rPr>
              <a:t> Task: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3960" y="1767839"/>
            <a:ext cx="8872728" cy="4602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105525"/>
            <a:chOff x="0" y="0"/>
            <a:chExt cx="12192000" cy="61055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105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1430000" cy="6104890"/>
            </a:xfrm>
            <a:custGeom>
              <a:avLst/>
              <a:gdLst/>
              <a:ahLst/>
              <a:cxnLst/>
              <a:rect l="l" t="t" r="r" b="b"/>
              <a:pathLst>
                <a:path w="11430000" h="6104890">
                  <a:moveTo>
                    <a:pt x="11430000" y="762000"/>
                  </a:moveTo>
                  <a:lnTo>
                    <a:pt x="7267575" y="762000"/>
                  </a:lnTo>
                  <a:lnTo>
                    <a:pt x="7267575" y="0"/>
                  </a:lnTo>
                  <a:lnTo>
                    <a:pt x="0" y="0"/>
                  </a:lnTo>
                  <a:lnTo>
                    <a:pt x="0" y="762000"/>
                  </a:lnTo>
                  <a:lnTo>
                    <a:pt x="0" y="6104890"/>
                  </a:lnTo>
                  <a:lnTo>
                    <a:pt x="11430000" y="6104890"/>
                  </a:lnTo>
                  <a:lnTo>
                    <a:pt x="11430000" y="762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0739" y="2991612"/>
            <a:ext cx="8843645" cy="12446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25"/>
              </a:spcBef>
            </a:pPr>
            <a:r>
              <a:rPr sz="2600" b="1" spc="-170" dirty="0">
                <a:latin typeface="Verdana"/>
                <a:cs typeface="Verdana"/>
              </a:rPr>
              <a:t>3. </a:t>
            </a:r>
            <a:r>
              <a:rPr sz="2600" b="1" spc="-180" dirty="0">
                <a:latin typeface="Verdana"/>
                <a:cs typeface="Verdana"/>
              </a:rPr>
              <a:t>Appropriation </a:t>
            </a:r>
            <a:r>
              <a:rPr sz="2600" b="1" spc="-215" dirty="0">
                <a:latin typeface="Verdana"/>
                <a:cs typeface="Verdana"/>
              </a:rPr>
              <a:t>is </a:t>
            </a:r>
            <a:r>
              <a:rPr sz="2600" b="1" spc="-270" dirty="0">
                <a:latin typeface="Verdana"/>
                <a:cs typeface="Verdana"/>
              </a:rPr>
              <a:t>a </a:t>
            </a:r>
            <a:r>
              <a:rPr sz="2600" b="1" spc="-185" dirty="0">
                <a:latin typeface="Verdana"/>
                <a:cs typeface="Verdana"/>
              </a:rPr>
              <a:t>type </a:t>
            </a:r>
            <a:r>
              <a:rPr sz="2600" b="1" spc="-155" dirty="0">
                <a:latin typeface="Verdana"/>
                <a:cs typeface="Verdana"/>
              </a:rPr>
              <a:t>of </a:t>
            </a:r>
            <a:r>
              <a:rPr sz="2600" b="1" spc="-215" dirty="0">
                <a:latin typeface="Verdana"/>
                <a:cs typeface="Verdana"/>
              </a:rPr>
              <a:t>intertextuality </a:t>
            </a:r>
            <a:r>
              <a:rPr sz="2600" b="1" spc="-250" dirty="0">
                <a:latin typeface="Verdana"/>
                <a:cs typeface="Verdana"/>
              </a:rPr>
              <a:t>that</a:t>
            </a:r>
            <a:r>
              <a:rPr sz="2600" b="1" spc="-565" dirty="0">
                <a:latin typeface="Verdana"/>
                <a:cs typeface="Verdana"/>
              </a:rPr>
              <a:t> </a:t>
            </a:r>
            <a:r>
              <a:rPr sz="2600" b="1" spc="-210" dirty="0">
                <a:latin typeface="Verdana"/>
                <a:cs typeface="Verdana"/>
              </a:rPr>
              <a:t>adapts,  </a:t>
            </a:r>
            <a:r>
              <a:rPr sz="2600" b="1" spc="-225" dirty="0">
                <a:latin typeface="Verdana"/>
                <a:cs typeface="Verdana"/>
              </a:rPr>
              <a:t>borrows, </a:t>
            </a:r>
            <a:r>
              <a:rPr sz="2600" b="1" spc="-220" dirty="0">
                <a:latin typeface="Verdana"/>
                <a:cs typeface="Verdana"/>
              </a:rPr>
              <a:t>reinterprets, </a:t>
            </a:r>
            <a:r>
              <a:rPr sz="2600" b="1" spc="-210" dirty="0">
                <a:latin typeface="Verdana"/>
                <a:cs typeface="Verdana"/>
              </a:rPr>
              <a:t>or </a:t>
            </a:r>
            <a:r>
              <a:rPr sz="2600" b="1" spc="-220" dirty="0">
                <a:latin typeface="Verdana"/>
                <a:cs typeface="Verdana"/>
              </a:rPr>
              <a:t>reimagines </a:t>
            </a:r>
            <a:r>
              <a:rPr sz="2600" b="1" spc="-260" dirty="0">
                <a:latin typeface="Verdana"/>
                <a:cs typeface="Verdana"/>
              </a:rPr>
              <a:t>an </a:t>
            </a:r>
            <a:r>
              <a:rPr sz="2600" b="1" spc="-195" dirty="0">
                <a:latin typeface="Verdana"/>
                <a:cs typeface="Verdana"/>
              </a:rPr>
              <a:t>existing </a:t>
            </a:r>
            <a:r>
              <a:rPr sz="2600" b="1" spc="-220" dirty="0">
                <a:latin typeface="Verdana"/>
                <a:cs typeface="Verdana"/>
              </a:rPr>
              <a:t>text</a:t>
            </a:r>
            <a:r>
              <a:rPr sz="2600" b="1" spc="80" dirty="0">
                <a:latin typeface="Verdana"/>
                <a:cs typeface="Verdana"/>
              </a:rPr>
              <a:t> </a:t>
            </a:r>
            <a:r>
              <a:rPr sz="2600" b="1" spc="-185" dirty="0">
                <a:latin typeface="Verdana"/>
                <a:cs typeface="Verdana"/>
              </a:rPr>
              <a:t>in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600" b="1" spc="-204" dirty="0">
                <a:latin typeface="Verdana"/>
                <a:cs typeface="Verdana"/>
              </a:rPr>
              <a:t>order </a:t>
            </a:r>
            <a:r>
              <a:rPr sz="2600" b="1" spc="-185" dirty="0">
                <a:latin typeface="Verdana"/>
                <a:cs typeface="Verdana"/>
              </a:rPr>
              <a:t>to </a:t>
            </a:r>
            <a:r>
              <a:rPr sz="2600" b="1" spc="-260" dirty="0">
                <a:latin typeface="Verdana"/>
                <a:cs typeface="Verdana"/>
              </a:rPr>
              <a:t>make </a:t>
            </a:r>
            <a:r>
              <a:rPr sz="2600" b="1" spc="-170" dirty="0">
                <a:latin typeface="Verdana"/>
                <a:cs typeface="Verdana"/>
              </a:rPr>
              <a:t>it</a:t>
            </a:r>
            <a:r>
              <a:rPr sz="2600" b="1" spc="-330" dirty="0">
                <a:latin typeface="Verdana"/>
                <a:cs typeface="Verdana"/>
              </a:rPr>
              <a:t> </a:t>
            </a:r>
            <a:r>
              <a:rPr sz="2600" b="1" spc="-245" dirty="0">
                <a:latin typeface="Verdana"/>
                <a:cs typeface="Verdana"/>
              </a:rPr>
              <a:t>new.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1372" y="1065276"/>
              <a:ext cx="10049510" cy="4727575"/>
            </a:xfrm>
            <a:custGeom>
              <a:avLst/>
              <a:gdLst/>
              <a:ahLst/>
              <a:cxnLst/>
              <a:rect l="l" t="t" r="r" b="b"/>
              <a:pathLst>
                <a:path w="10049510" h="4727575">
                  <a:moveTo>
                    <a:pt x="10049256" y="0"/>
                  </a:moveTo>
                  <a:lnTo>
                    <a:pt x="0" y="0"/>
                  </a:lnTo>
                  <a:lnTo>
                    <a:pt x="0" y="4727448"/>
                  </a:lnTo>
                  <a:lnTo>
                    <a:pt x="10049256" y="4727448"/>
                  </a:lnTo>
                  <a:lnTo>
                    <a:pt x="10049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9064" y="2991612"/>
            <a:ext cx="7966709" cy="12446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25"/>
              </a:spcBef>
            </a:pPr>
            <a:r>
              <a:rPr sz="2600" spc="-210" dirty="0"/>
              <a:t>4.</a:t>
            </a:r>
            <a:r>
              <a:rPr sz="2600" spc="-385" dirty="0"/>
              <a:t> </a:t>
            </a:r>
            <a:r>
              <a:rPr sz="2600" spc="-50" dirty="0"/>
              <a:t>An</a:t>
            </a:r>
            <a:r>
              <a:rPr sz="2600" spc="-254" dirty="0"/>
              <a:t> </a:t>
            </a:r>
            <a:r>
              <a:rPr sz="2600" spc="-110" dirty="0"/>
              <a:t>allusion</a:t>
            </a:r>
            <a:r>
              <a:rPr sz="2600" spc="-260" dirty="0"/>
              <a:t> </a:t>
            </a:r>
            <a:r>
              <a:rPr sz="2600" spc="-135" dirty="0"/>
              <a:t>is</a:t>
            </a:r>
            <a:r>
              <a:rPr sz="2600" spc="-260" dirty="0"/>
              <a:t> </a:t>
            </a:r>
            <a:r>
              <a:rPr sz="2600" spc="-175" dirty="0"/>
              <a:t>a</a:t>
            </a:r>
            <a:r>
              <a:rPr sz="2600" spc="-260" dirty="0"/>
              <a:t> </a:t>
            </a:r>
            <a:r>
              <a:rPr sz="2600" spc="-120" dirty="0"/>
              <a:t>reference</a:t>
            </a:r>
            <a:r>
              <a:rPr sz="2600" spc="-260" dirty="0"/>
              <a:t> </a:t>
            </a:r>
            <a:r>
              <a:rPr sz="2600" spc="-100" dirty="0"/>
              <a:t>to</a:t>
            </a:r>
            <a:r>
              <a:rPr sz="2600" spc="-254" dirty="0"/>
              <a:t> </a:t>
            </a:r>
            <a:r>
              <a:rPr sz="2600" spc="-130" dirty="0"/>
              <a:t>another</a:t>
            </a:r>
            <a:r>
              <a:rPr sz="2600" spc="-254" dirty="0"/>
              <a:t> </a:t>
            </a:r>
            <a:r>
              <a:rPr sz="2600" spc="-210" dirty="0"/>
              <a:t>text,</a:t>
            </a:r>
            <a:r>
              <a:rPr sz="2600" spc="-340" dirty="0"/>
              <a:t> </a:t>
            </a:r>
            <a:r>
              <a:rPr sz="2600" spc="-175" dirty="0"/>
              <a:t>a</a:t>
            </a:r>
            <a:r>
              <a:rPr sz="2600" spc="-260" dirty="0"/>
              <a:t> </a:t>
            </a:r>
            <a:r>
              <a:rPr sz="2600" spc="-120" dirty="0"/>
              <a:t>person,  </a:t>
            </a:r>
            <a:r>
              <a:rPr sz="2600" spc="-70" dirty="0"/>
              <a:t>place</a:t>
            </a:r>
            <a:r>
              <a:rPr sz="2600" spc="-265" dirty="0"/>
              <a:t> </a:t>
            </a:r>
            <a:r>
              <a:rPr sz="2600" spc="-85" dirty="0"/>
              <a:t>or</a:t>
            </a:r>
            <a:r>
              <a:rPr sz="2600" spc="-260" dirty="0"/>
              <a:t> </a:t>
            </a:r>
            <a:r>
              <a:rPr sz="2600" spc="-170" dirty="0"/>
              <a:t>event.</a:t>
            </a:r>
            <a:r>
              <a:rPr sz="2600" spc="-340" dirty="0"/>
              <a:t> </a:t>
            </a:r>
            <a:r>
              <a:rPr sz="2600" spc="-315" dirty="0"/>
              <a:t>It</a:t>
            </a:r>
            <a:r>
              <a:rPr sz="2600" spc="-260" dirty="0"/>
              <a:t> </a:t>
            </a:r>
            <a:r>
              <a:rPr sz="2600" spc="-229" dirty="0"/>
              <a:t>may</a:t>
            </a:r>
            <a:r>
              <a:rPr sz="2600" spc="-265" dirty="0"/>
              <a:t> </a:t>
            </a:r>
            <a:r>
              <a:rPr sz="2600" spc="-15" dirty="0"/>
              <a:t>be</a:t>
            </a:r>
            <a:r>
              <a:rPr sz="2600" spc="-260" dirty="0"/>
              <a:t> </a:t>
            </a:r>
            <a:r>
              <a:rPr sz="2600" spc="-180" dirty="0"/>
              <a:t>literary,</a:t>
            </a:r>
            <a:r>
              <a:rPr sz="2600" spc="-340" dirty="0"/>
              <a:t> </a:t>
            </a:r>
            <a:r>
              <a:rPr sz="2600" spc="-150" dirty="0"/>
              <a:t>cultural,</a:t>
            </a:r>
            <a:r>
              <a:rPr sz="2600" spc="-340" dirty="0"/>
              <a:t> </a:t>
            </a:r>
            <a:r>
              <a:rPr sz="2600" spc="-80" dirty="0"/>
              <a:t>biblical,</a:t>
            </a:r>
            <a:r>
              <a:rPr sz="2600" spc="-340" dirty="0"/>
              <a:t> </a:t>
            </a:r>
            <a:r>
              <a:rPr sz="2600" spc="-85" dirty="0"/>
              <a:t>or</a:t>
            </a:r>
            <a:endParaRPr sz="260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600" spc="-130" dirty="0"/>
              <a:t>historical.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6758" y="764705"/>
              <a:ext cx="5349240" cy="3511550"/>
            </a:xfrm>
            <a:custGeom>
              <a:avLst/>
              <a:gdLst/>
              <a:ahLst/>
              <a:cxnLst/>
              <a:rect l="l" t="t" r="r" b="b"/>
              <a:pathLst>
                <a:path w="5349240" h="3511550">
                  <a:moveTo>
                    <a:pt x="5349241" y="0"/>
                  </a:moveTo>
                  <a:lnTo>
                    <a:pt x="0" y="0"/>
                  </a:lnTo>
                  <a:lnTo>
                    <a:pt x="0" y="3511296"/>
                  </a:lnTo>
                  <a:lnTo>
                    <a:pt x="5349241" y="3511296"/>
                  </a:lnTo>
                  <a:lnTo>
                    <a:pt x="5349241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2232" y="2040432"/>
            <a:ext cx="4176395" cy="1504315"/>
          </a:xfrm>
          <a:prstGeom prst="rect">
            <a:avLst/>
          </a:prstGeom>
        </p:spPr>
        <p:txBody>
          <a:bodyPr vert="horz" wrap="square" lIns="0" tIns="324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55"/>
              </a:spcBef>
            </a:pPr>
            <a:r>
              <a:rPr sz="4800" b="1" spc="-95" dirty="0">
                <a:latin typeface="Arial"/>
                <a:cs typeface="Arial"/>
              </a:rPr>
              <a:t>Objective: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000" spc="-90" dirty="0"/>
              <a:t>Explain </a:t>
            </a:r>
            <a:r>
              <a:rPr sz="2000" spc="-85" dirty="0"/>
              <a:t>critical </a:t>
            </a:r>
            <a:r>
              <a:rPr sz="2000" spc="-70" dirty="0"/>
              <a:t>reading</a:t>
            </a:r>
            <a:r>
              <a:rPr sz="2000" spc="-520" dirty="0"/>
              <a:t> </a:t>
            </a:r>
            <a:r>
              <a:rPr sz="2000" spc="-150" dirty="0"/>
              <a:t>as </a:t>
            </a:r>
            <a:r>
              <a:rPr sz="2000" spc="-90" dirty="0"/>
              <a:t>reasoning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2139188"/>
            <a:ext cx="3150235" cy="248221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ct val="94600"/>
              </a:lnSpc>
              <a:spcBef>
                <a:spcPts val="370"/>
              </a:spcBef>
            </a:pPr>
            <a:r>
              <a:rPr sz="4200" b="1" spc="-355" dirty="0">
                <a:latin typeface="Arial"/>
                <a:cs typeface="Arial"/>
              </a:rPr>
              <a:t>CRITICAL  </a:t>
            </a:r>
            <a:r>
              <a:rPr sz="4200" b="1" spc="-165" dirty="0">
                <a:latin typeface="Arial"/>
                <a:cs typeface="Arial"/>
              </a:rPr>
              <a:t>READING </a:t>
            </a:r>
            <a:r>
              <a:rPr sz="4200" b="1" spc="-280" dirty="0">
                <a:latin typeface="Arial"/>
                <a:cs typeface="Arial"/>
              </a:rPr>
              <a:t>AS  </a:t>
            </a:r>
            <a:r>
              <a:rPr sz="4200" b="1" spc="-320" dirty="0">
                <a:latin typeface="Arial"/>
                <a:cs typeface="Arial"/>
              </a:rPr>
              <a:t>ACTIVE  </a:t>
            </a:r>
            <a:r>
              <a:rPr sz="4200" b="1" spc="-165" dirty="0">
                <a:latin typeface="Arial"/>
                <a:cs typeface="Arial"/>
              </a:rPr>
              <a:t>LEARNING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16296" y="759599"/>
            <a:ext cx="5980430" cy="1524635"/>
            <a:chOff x="5416296" y="759599"/>
            <a:chExt cx="5980430" cy="1524635"/>
          </a:xfrm>
        </p:grpSpPr>
        <p:sp>
          <p:nvSpPr>
            <p:cNvPr id="4" name="object 4"/>
            <p:cNvSpPr/>
            <p:nvPr/>
          </p:nvSpPr>
          <p:spPr>
            <a:xfrm>
              <a:off x="5416296" y="759599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1"/>
                  </a:lnTo>
                  <a:lnTo>
                    <a:pt x="62413" y="29412"/>
                  </a:lnTo>
                  <a:lnTo>
                    <a:pt x="29412" y="62413"/>
                  </a:lnTo>
                  <a:lnTo>
                    <a:pt x="7771" y="104262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39"/>
                  </a:lnTo>
                  <a:lnTo>
                    <a:pt x="29412" y="1462084"/>
                  </a:lnTo>
                  <a:lnTo>
                    <a:pt x="62413" y="1495083"/>
                  </a:lnTo>
                  <a:lnTo>
                    <a:pt x="104262" y="1516723"/>
                  </a:lnTo>
                  <a:lnTo>
                    <a:pt x="152450" y="1524495"/>
                  </a:lnTo>
                  <a:lnTo>
                    <a:pt x="5827725" y="1524495"/>
                  </a:lnTo>
                  <a:lnTo>
                    <a:pt x="5875908" y="1516723"/>
                  </a:lnTo>
                  <a:lnTo>
                    <a:pt x="5917757" y="1495083"/>
                  </a:lnTo>
                  <a:lnTo>
                    <a:pt x="5950759" y="1462084"/>
                  </a:lnTo>
                  <a:lnTo>
                    <a:pt x="5972403" y="1420239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2"/>
                  </a:lnTo>
                  <a:lnTo>
                    <a:pt x="5950759" y="62413"/>
                  </a:lnTo>
                  <a:lnTo>
                    <a:pt x="5917757" y="29412"/>
                  </a:lnTo>
                  <a:lnTo>
                    <a:pt x="5875908" y="7771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76544" y="1100328"/>
              <a:ext cx="841248" cy="8412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082" rIns="0" bIns="0" rtlCol="0">
            <a:spAutoFit/>
          </a:bodyPr>
          <a:lstStyle/>
          <a:p>
            <a:pPr marL="6266815" marR="5080">
              <a:lnSpc>
                <a:spcPts val="2210"/>
              </a:lnSpc>
              <a:spcBef>
                <a:spcPts val="330"/>
              </a:spcBef>
            </a:pPr>
            <a:r>
              <a:rPr sz="2000" spc="-80" dirty="0">
                <a:solidFill>
                  <a:srgbClr val="FFFFFF"/>
                </a:solidFill>
              </a:rPr>
              <a:t>We </a:t>
            </a:r>
            <a:r>
              <a:rPr sz="2000" spc="-90" dirty="0">
                <a:solidFill>
                  <a:srgbClr val="FFFFFF"/>
                </a:solidFill>
              </a:rPr>
              <a:t>read</a:t>
            </a:r>
            <a:r>
              <a:rPr sz="2000" spc="-550" dirty="0">
                <a:solidFill>
                  <a:srgbClr val="FFFFFF"/>
                </a:solidFill>
              </a:rPr>
              <a:t> </a:t>
            </a:r>
            <a:r>
              <a:rPr sz="2000" spc="-135" dirty="0">
                <a:solidFill>
                  <a:srgbClr val="FFFFFF"/>
                </a:solidFill>
              </a:rPr>
              <a:t>every </a:t>
            </a:r>
            <a:r>
              <a:rPr sz="2000" spc="-150" dirty="0">
                <a:solidFill>
                  <a:srgbClr val="FFFFFF"/>
                </a:solidFill>
              </a:rPr>
              <a:t>day, </a:t>
            </a:r>
            <a:r>
              <a:rPr sz="2000" spc="-85" dirty="0">
                <a:solidFill>
                  <a:srgbClr val="FFFFFF"/>
                </a:solidFill>
              </a:rPr>
              <a:t>consciously  </a:t>
            </a:r>
            <a:r>
              <a:rPr sz="2000" spc="-70" dirty="0">
                <a:solidFill>
                  <a:srgbClr val="FFFFFF"/>
                </a:solidFill>
              </a:rPr>
              <a:t>or</a:t>
            </a:r>
            <a:r>
              <a:rPr sz="2000" spc="-210" dirty="0">
                <a:solidFill>
                  <a:srgbClr val="FFFFFF"/>
                </a:solidFill>
              </a:rPr>
              <a:t> </a:t>
            </a:r>
            <a:r>
              <a:rPr sz="2000" spc="-105" dirty="0">
                <a:solidFill>
                  <a:srgbClr val="FFFFFF"/>
                </a:solidFill>
              </a:rPr>
              <a:t>unconsciously.</a:t>
            </a:r>
            <a:endParaRPr sz="2000"/>
          </a:p>
        </p:txBody>
      </p:sp>
      <p:grpSp>
        <p:nvGrpSpPr>
          <p:cNvPr id="7" name="object 7"/>
          <p:cNvGrpSpPr/>
          <p:nvPr/>
        </p:nvGrpSpPr>
        <p:grpSpPr>
          <a:xfrm>
            <a:off x="5416296" y="2665222"/>
            <a:ext cx="5980430" cy="1524635"/>
            <a:chOff x="5416296" y="2665222"/>
            <a:chExt cx="5980430" cy="1524635"/>
          </a:xfrm>
        </p:grpSpPr>
        <p:sp>
          <p:nvSpPr>
            <p:cNvPr id="8" name="object 8"/>
            <p:cNvSpPr/>
            <p:nvPr/>
          </p:nvSpPr>
          <p:spPr>
            <a:xfrm>
              <a:off x="5416296" y="2665222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2"/>
                  </a:lnTo>
                  <a:lnTo>
                    <a:pt x="62413" y="29416"/>
                  </a:lnTo>
                  <a:lnTo>
                    <a:pt x="29412" y="62418"/>
                  </a:lnTo>
                  <a:lnTo>
                    <a:pt x="7771" y="104267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40"/>
                  </a:lnTo>
                  <a:lnTo>
                    <a:pt x="29412" y="1462089"/>
                  </a:lnTo>
                  <a:lnTo>
                    <a:pt x="62413" y="1495091"/>
                  </a:lnTo>
                  <a:lnTo>
                    <a:pt x="104262" y="1516735"/>
                  </a:lnTo>
                  <a:lnTo>
                    <a:pt x="152450" y="1524508"/>
                  </a:lnTo>
                  <a:lnTo>
                    <a:pt x="5827725" y="1524508"/>
                  </a:lnTo>
                  <a:lnTo>
                    <a:pt x="5875908" y="1516735"/>
                  </a:lnTo>
                  <a:lnTo>
                    <a:pt x="5917757" y="1495091"/>
                  </a:lnTo>
                  <a:lnTo>
                    <a:pt x="5950759" y="1462089"/>
                  </a:lnTo>
                  <a:lnTo>
                    <a:pt x="5972403" y="1420240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7"/>
                  </a:lnTo>
                  <a:lnTo>
                    <a:pt x="5950759" y="62418"/>
                  </a:lnTo>
                  <a:lnTo>
                    <a:pt x="5917757" y="29416"/>
                  </a:lnTo>
                  <a:lnTo>
                    <a:pt x="5875908" y="7772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76544" y="3005328"/>
              <a:ext cx="841248" cy="844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25741" y="3238500"/>
            <a:ext cx="3877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Verdana"/>
                <a:cs typeface="Verdana"/>
              </a:rPr>
              <a:t>satisfy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Verdana"/>
                <a:cs typeface="Verdana"/>
              </a:rPr>
              <a:t>certain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needs.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16296" y="4570844"/>
            <a:ext cx="5980430" cy="1524635"/>
            <a:chOff x="5416296" y="4570844"/>
            <a:chExt cx="5980430" cy="1524635"/>
          </a:xfrm>
        </p:grpSpPr>
        <p:sp>
          <p:nvSpPr>
            <p:cNvPr id="12" name="object 12"/>
            <p:cNvSpPr/>
            <p:nvPr/>
          </p:nvSpPr>
          <p:spPr>
            <a:xfrm>
              <a:off x="5416296" y="4570844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2"/>
                  </a:lnTo>
                  <a:lnTo>
                    <a:pt x="62413" y="29416"/>
                  </a:lnTo>
                  <a:lnTo>
                    <a:pt x="29412" y="62418"/>
                  </a:lnTo>
                  <a:lnTo>
                    <a:pt x="7771" y="104267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42"/>
                  </a:lnTo>
                  <a:lnTo>
                    <a:pt x="29412" y="1462090"/>
                  </a:lnTo>
                  <a:lnTo>
                    <a:pt x="62413" y="1495090"/>
                  </a:lnTo>
                  <a:lnTo>
                    <a:pt x="104262" y="1516732"/>
                  </a:lnTo>
                  <a:lnTo>
                    <a:pt x="152450" y="1524504"/>
                  </a:lnTo>
                  <a:lnTo>
                    <a:pt x="5827725" y="1524504"/>
                  </a:lnTo>
                  <a:lnTo>
                    <a:pt x="5875908" y="1516732"/>
                  </a:lnTo>
                  <a:lnTo>
                    <a:pt x="5917757" y="1495090"/>
                  </a:lnTo>
                  <a:lnTo>
                    <a:pt x="5950759" y="1462090"/>
                  </a:lnTo>
                  <a:lnTo>
                    <a:pt x="5972403" y="1420242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7"/>
                  </a:lnTo>
                  <a:lnTo>
                    <a:pt x="5950759" y="62418"/>
                  </a:lnTo>
                  <a:lnTo>
                    <a:pt x="5917757" y="29416"/>
                  </a:lnTo>
                  <a:lnTo>
                    <a:pt x="5875908" y="7772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F58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76544" y="4913375"/>
              <a:ext cx="841248" cy="841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325741" y="4728972"/>
            <a:ext cx="3823335" cy="1153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220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2000" spc="-100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000" spc="-65" dirty="0">
                <a:solidFill>
                  <a:srgbClr val="FFFFFF"/>
                </a:solidFill>
                <a:latin typeface="Verdana"/>
                <a:cs typeface="Verdana"/>
              </a:rPr>
              <a:t>convinced </a:t>
            </a:r>
            <a:r>
              <a:rPr sz="2000" spc="-145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000" spc="-105" dirty="0">
                <a:solidFill>
                  <a:srgbClr val="FFFFFF"/>
                </a:solidFill>
                <a:latin typeface="Verdana"/>
                <a:cs typeface="Verdana"/>
              </a:rPr>
              <a:t>such 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an  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act 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leads 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us 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000" spc="-55" dirty="0">
                <a:solidFill>
                  <a:srgbClr val="FFFFFF"/>
                </a:solidFill>
                <a:latin typeface="Verdana"/>
                <a:cs typeface="Verdana"/>
              </a:rPr>
              <a:t>look </a:t>
            </a:r>
            <a:r>
              <a:rPr sz="2000" spc="-140" dirty="0">
                <a:solidFill>
                  <a:srgbClr val="FFFFFF"/>
                </a:solidFill>
                <a:latin typeface="Verdana"/>
                <a:cs typeface="Verdana"/>
              </a:rPr>
              <a:t>for, 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analyze,  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evaluate</a:t>
            </a:r>
            <a:r>
              <a:rPr sz="20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Verdana"/>
                <a:cs typeface="Verdana"/>
              </a:rPr>
              <a:t>text,</a:t>
            </a:r>
            <a:r>
              <a:rPr sz="2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Verdana"/>
                <a:cs typeface="Verdana"/>
              </a:rPr>
              <a:t>then,</a:t>
            </a:r>
            <a:r>
              <a:rPr sz="20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0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are  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actively </a:t>
            </a:r>
            <a:r>
              <a:rPr sz="2000" spc="-45" dirty="0">
                <a:solidFill>
                  <a:srgbClr val="FFFFFF"/>
                </a:solidFill>
                <a:latin typeface="Verdana"/>
                <a:cs typeface="Verdana"/>
              </a:rPr>
              <a:t>engaged </a:t>
            </a:r>
            <a:r>
              <a:rPr sz="2000" spc="-8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000" spc="-4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learning.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168390"/>
            <a:chOff x="0" y="0"/>
            <a:chExt cx="12192000" cy="616839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105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1430000" cy="6168390"/>
            </a:xfrm>
            <a:custGeom>
              <a:avLst/>
              <a:gdLst/>
              <a:ahLst/>
              <a:cxnLst/>
              <a:rect l="l" t="t" r="r" b="b"/>
              <a:pathLst>
                <a:path w="11430000" h="6168390">
                  <a:moveTo>
                    <a:pt x="11430000" y="772160"/>
                  </a:moveTo>
                  <a:lnTo>
                    <a:pt x="5334000" y="77216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72160"/>
                  </a:lnTo>
                  <a:lnTo>
                    <a:pt x="0" y="6168390"/>
                  </a:lnTo>
                  <a:lnTo>
                    <a:pt x="11430000" y="6168390"/>
                  </a:lnTo>
                  <a:lnTo>
                    <a:pt x="11430000" y="772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" y="758951"/>
              <a:ext cx="5333980" cy="53357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74740" y="2991612"/>
            <a:ext cx="4319270" cy="1665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78460" marR="5080" indent="-365760">
              <a:lnSpc>
                <a:spcPct val="102299"/>
              </a:lnSpc>
              <a:spcBef>
                <a:spcPts val="25"/>
              </a:spcBef>
            </a:pPr>
            <a:r>
              <a:rPr sz="2600" spc="-400" dirty="0">
                <a:solidFill>
                  <a:srgbClr val="FA2481"/>
                </a:solidFill>
                <a:latin typeface="Verdana"/>
                <a:cs typeface="Verdana"/>
              </a:rPr>
              <a:t>+ </a:t>
            </a:r>
            <a:r>
              <a:rPr sz="2600" spc="-80" dirty="0">
                <a:latin typeface="Verdana"/>
                <a:cs typeface="Verdana"/>
              </a:rPr>
              <a:t>As </a:t>
            </a:r>
            <a:r>
              <a:rPr sz="2600" spc="-175" dirty="0">
                <a:latin typeface="Verdana"/>
                <a:cs typeface="Verdana"/>
              </a:rPr>
              <a:t>a </a:t>
            </a:r>
            <a:r>
              <a:rPr sz="2600" spc="-155" dirty="0">
                <a:latin typeface="Verdana"/>
                <a:cs typeface="Verdana"/>
              </a:rPr>
              <a:t>reader, </a:t>
            </a:r>
            <a:r>
              <a:rPr sz="2600" spc="-140" dirty="0">
                <a:latin typeface="Verdana"/>
                <a:cs typeface="Verdana"/>
              </a:rPr>
              <a:t>you </a:t>
            </a:r>
            <a:r>
              <a:rPr sz="2600" spc="-155" dirty="0">
                <a:latin typeface="Verdana"/>
                <a:cs typeface="Verdana"/>
              </a:rPr>
              <a:t>are </a:t>
            </a:r>
            <a:r>
              <a:rPr sz="2600" spc="-110" dirty="0">
                <a:latin typeface="Verdana"/>
                <a:cs typeface="Verdana"/>
              </a:rPr>
              <a:t>not </a:t>
            </a:r>
            <a:r>
              <a:rPr sz="2600" spc="-175" dirty="0">
                <a:latin typeface="Verdana"/>
                <a:cs typeface="Verdana"/>
              </a:rPr>
              <a:t>a  </a:t>
            </a:r>
            <a:r>
              <a:rPr sz="2600" spc="-140" dirty="0">
                <a:latin typeface="Verdana"/>
                <a:cs typeface="Verdana"/>
              </a:rPr>
              <a:t>passive </a:t>
            </a:r>
            <a:r>
              <a:rPr sz="2600" spc="-125" dirty="0">
                <a:latin typeface="Verdana"/>
                <a:cs typeface="Verdana"/>
              </a:rPr>
              <a:t>participant, </a:t>
            </a:r>
            <a:r>
              <a:rPr sz="2600" spc="-100" dirty="0">
                <a:latin typeface="Verdana"/>
                <a:cs typeface="Verdana"/>
              </a:rPr>
              <a:t>but</a:t>
            </a:r>
            <a:r>
              <a:rPr sz="2600" spc="-680" dirty="0">
                <a:latin typeface="Verdana"/>
                <a:cs typeface="Verdana"/>
              </a:rPr>
              <a:t> </a:t>
            </a:r>
            <a:r>
              <a:rPr sz="2600" spc="-160" dirty="0">
                <a:latin typeface="Verdana"/>
                <a:cs typeface="Verdana"/>
              </a:rPr>
              <a:t>an</a:t>
            </a:r>
            <a:endParaRPr sz="2600">
              <a:latin typeface="Verdana"/>
              <a:cs typeface="Verdana"/>
            </a:endParaRPr>
          </a:p>
          <a:p>
            <a:pPr marL="378460" marR="502920">
              <a:lnSpc>
                <a:spcPts val="3310"/>
              </a:lnSpc>
              <a:spcBef>
                <a:spcPts val="120"/>
              </a:spcBef>
            </a:pPr>
            <a:r>
              <a:rPr sz="2600" spc="-140" dirty="0">
                <a:latin typeface="Verdana"/>
                <a:cs typeface="Verdana"/>
              </a:rPr>
              <a:t>active </a:t>
            </a:r>
            <a:r>
              <a:rPr sz="2600" spc="-125" dirty="0">
                <a:latin typeface="Verdana"/>
                <a:cs typeface="Verdana"/>
              </a:rPr>
              <a:t>constructor </a:t>
            </a:r>
            <a:r>
              <a:rPr sz="2600" spc="-75" dirty="0">
                <a:latin typeface="Verdana"/>
                <a:cs typeface="Verdana"/>
              </a:rPr>
              <a:t>of  </a:t>
            </a:r>
            <a:r>
              <a:rPr sz="2600" spc="-114" dirty="0">
                <a:latin typeface="Verdana"/>
                <a:cs typeface="Verdana"/>
              </a:rPr>
              <a:t>meaning </a:t>
            </a:r>
            <a:r>
              <a:rPr sz="2600" spc="-204" dirty="0">
                <a:latin typeface="Verdana"/>
                <a:cs typeface="Verdana"/>
              </a:rPr>
              <a:t>(Knott,</a:t>
            </a:r>
            <a:r>
              <a:rPr sz="2600" spc="-565" dirty="0">
                <a:latin typeface="Verdana"/>
                <a:cs typeface="Verdana"/>
              </a:rPr>
              <a:t> </a:t>
            </a:r>
            <a:r>
              <a:rPr sz="2600" spc="-210" dirty="0">
                <a:latin typeface="Verdana"/>
                <a:cs typeface="Verdana"/>
              </a:rPr>
              <a:t>2012).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6758" y="764705"/>
              <a:ext cx="5349240" cy="3511550"/>
            </a:xfrm>
            <a:custGeom>
              <a:avLst/>
              <a:gdLst/>
              <a:ahLst/>
              <a:cxnLst/>
              <a:rect l="l" t="t" r="r" b="b"/>
              <a:pathLst>
                <a:path w="5349240" h="3511550">
                  <a:moveTo>
                    <a:pt x="5349241" y="0"/>
                  </a:moveTo>
                  <a:lnTo>
                    <a:pt x="0" y="0"/>
                  </a:lnTo>
                  <a:lnTo>
                    <a:pt x="0" y="3511296"/>
                  </a:lnTo>
                  <a:lnTo>
                    <a:pt x="5349241" y="3511296"/>
                  </a:lnTo>
                  <a:lnTo>
                    <a:pt x="5349241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2232" y="1455928"/>
            <a:ext cx="4164329" cy="14185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482600">
              <a:lnSpc>
                <a:spcPct val="95300"/>
              </a:lnSpc>
              <a:spcBef>
                <a:spcPts val="204"/>
              </a:spcBef>
            </a:pPr>
            <a:r>
              <a:rPr b="1" spc="-75" dirty="0">
                <a:latin typeface="Arial"/>
                <a:cs typeface="Arial"/>
              </a:rPr>
              <a:t>Exhibiting </a:t>
            </a:r>
            <a:r>
              <a:rPr b="1" spc="10" dirty="0">
                <a:latin typeface="Arial"/>
                <a:cs typeface="Arial"/>
              </a:rPr>
              <a:t>an </a:t>
            </a:r>
            <a:r>
              <a:rPr b="1" spc="-80" dirty="0">
                <a:latin typeface="Arial"/>
                <a:cs typeface="Arial"/>
              </a:rPr>
              <a:t>inquisitive, </a:t>
            </a:r>
            <a:r>
              <a:rPr b="1" spc="-95" dirty="0">
                <a:latin typeface="Arial"/>
                <a:cs typeface="Arial"/>
              </a:rPr>
              <a:t>critical  </a:t>
            </a:r>
            <a:r>
              <a:rPr b="1" spc="-40" dirty="0">
                <a:latin typeface="Arial"/>
                <a:cs typeface="Arial"/>
              </a:rPr>
              <a:t>attitude </a:t>
            </a:r>
            <a:r>
              <a:rPr b="1" spc="-15" dirty="0">
                <a:latin typeface="Arial"/>
                <a:cs typeface="Arial"/>
              </a:rPr>
              <a:t>towards </a:t>
            </a:r>
            <a:r>
              <a:rPr b="1" spc="35" dirty="0">
                <a:latin typeface="Arial"/>
                <a:cs typeface="Arial"/>
              </a:rPr>
              <a:t>what </a:t>
            </a:r>
            <a:r>
              <a:rPr b="1" spc="-15" dirty="0">
                <a:latin typeface="Arial"/>
                <a:cs typeface="Arial"/>
              </a:rPr>
              <a:t>you </a:t>
            </a:r>
            <a:r>
              <a:rPr b="1" spc="10" dirty="0">
                <a:latin typeface="Arial"/>
                <a:cs typeface="Arial"/>
              </a:rPr>
              <a:t>read </a:t>
            </a:r>
            <a:r>
              <a:rPr b="1" spc="5" dirty="0">
                <a:latin typeface="Arial"/>
                <a:cs typeface="Arial"/>
              </a:rPr>
              <a:t>will  </a:t>
            </a:r>
            <a:r>
              <a:rPr b="1" spc="20" dirty="0">
                <a:latin typeface="Arial"/>
                <a:cs typeface="Arial"/>
              </a:rPr>
              <a:t>make </a:t>
            </a:r>
            <a:r>
              <a:rPr b="1" spc="-40" dirty="0">
                <a:latin typeface="Arial"/>
                <a:cs typeface="Arial"/>
              </a:rPr>
              <a:t>anything </a:t>
            </a:r>
            <a:r>
              <a:rPr b="1" spc="-15" dirty="0">
                <a:latin typeface="Arial"/>
                <a:cs typeface="Arial"/>
              </a:rPr>
              <a:t>you </a:t>
            </a:r>
            <a:r>
              <a:rPr b="1" spc="10" dirty="0">
                <a:latin typeface="Arial"/>
                <a:cs typeface="Arial"/>
              </a:rPr>
              <a:t>read </a:t>
            </a:r>
            <a:r>
              <a:rPr b="1" spc="-75" dirty="0">
                <a:latin typeface="Arial"/>
                <a:cs typeface="Arial"/>
              </a:rPr>
              <a:t>richer </a:t>
            </a:r>
            <a:r>
              <a:rPr b="1" spc="-10" dirty="0">
                <a:latin typeface="Arial"/>
                <a:cs typeface="Arial"/>
              </a:rPr>
              <a:t>and  </a:t>
            </a:r>
            <a:r>
              <a:rPr b="1" spc="-30" dirty="0">
                <a:latin typeface="Arial"/>
                <a:cs typeface="Arial"/>
              </a:rPr>
              <a:t>more </a:t>
            </a:r>
            <a:r>
              <a:rPr b="1" spc="-85" dirty="0">
                <a:latin typeface="Arial"/>
                <a:cs typeface="Arial"/>
              </a:rPr>
              <a:t>useful </a:t>
            </a:r>
            <a:r>
              <a:rPr b="1" spc="-25" dirty="0">
                <a:latin typeface="Arial"/>
                <a:cs typeface="Arial"/>
              </a:rPr>
              <a:t>to </a:t>
            </a:r>
            <a:r>
              <a:rPr b="1" spc="-15" dirty="0">
                <a:latin typeface="Arial"/>
                <a:cs typeface="Arial"/>
              </a:rPr>
              <a:t>you </a:t>
            </a:r>
            <a:r>
              <a:rPr b="1" spc="-60" dirty="0">
                <a:latin typeface="Arial"/>
                <a:cs typeface="Arial"/>
              </a:rPr>
              <a:t>in </a:t>
            </a:r>
            <a:r>
              <a:rPr b="1" spc="-15" dirty="0">
                <a:latin typeface="Arial"/>
                <a:cs typeface="Arial"/>
              </a:rPr>
              <a:t>your</a:t>
            </a:r>
            <a:r>
              <a:rPr b="1" spc="-390" dirty="0">
                <a:latin typeface="Arial"/>
                <a:cs typeface="Arial"/>
              </a:rPr>
              <a:t> </a:t>
            </a:r>
            <a:r>
              <a:rPr b="1" spc="-150" dirty="0">
                <a:latin typeface="Arial"/>
                <a:cs typeface="Arial"/>
              </a:rPr>
              <a:t>classes </a:t>
            </a:r>
            <a:r>
              <a:rPr b="1" spc="-10" dirty="0">
                <a:latin typeface="Arial"/>
                <a:cs typeface="Arial"/>
              </a:rPr>
              <a:t>and  </a:t>
            </a:r>
            <a:r>
              <a:rPr b="1" spc="-60" dirty="0">
                <a:latin typeface="Arial"/>
                <a:cs typeface="Arial"/>
              </a:rPr>
              <a:t>in </a:t>
            </a:r>
            <a:r>
              <a:rPr b="1" spc="-15" dirty="0">
                <a:latin typeface="Arial"/>
                <a:cs typeface="Arial"/>
              </a:rPr>
              <a:t>your</a:t>
            </a:r>
            <a:r>
              <a:rPr b="1" spc="-160" dirty="0">
                <a:latin typeface="Arial"/>
                <a:cs typeface="Arial"/>
              </a:rPr>
              <a:t> </a:t>
            </a:r>
            <a:r>
              <a:rPr b="1" spc="-60" dirty="0">
                <a:latin typeface="Arial"/>
                <a:cs typeface="Arial"/>
              </a:rPr>
              <a:t>life.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933</Words>
  <Application>Microsoft Office PowerPoint</Application>
  <PresentationFormat>Widescreen</PresentationFormat>
  <Paragraphs>96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Symbola</vt:lpstr>
      <vt:lpstr>Arial</vt:lpstr>
      <vt:lpstr>Calibri</vt:lpstr>
      <vt:lpstr>Times New Roman</vt:lpstr>
      <vt:lpstr>Verdana</vt:lpstr>
      <vt:lpstr>Office Theme</vt:lpstr>
      <vt:lpstr>PowerPoint Presentation</vt:lpstr>
      <vt:lpstr>”Blast from  the Past”</vt:lpstr>
      <vt:lpstr>2. Hypertext may be the retelling or writing of an  old story in modern context.</vt:lpstr>
      <vt:lpstr>3. Appropriation is a type of intertextuality that adapts,  borrows, reinterprets, or reimagines an existing text in order to make it new.</vt:lpstr>
      <vt:lpstr>4. An allusion is a reference to another text, a person,  place or event. It may be literary, cultural, biblical, or historical.</vt:lpstr>
      <vt:lpstr>Objective: Explain critical reading as reasoning</vt:lpstr>
      <vt:lpstr>We read every day, consciously  or unconsciously.</vt:lpstr>
      <vt:lpstr>PowerPoint Presentation</vt:lpstr>
      <vt:lpstr>Exhibiting an inquisitive, critical  attitude towards what you read will  make anything you read richer and  more useful to you in your classes and  in your life.</vt:lpstr>
      <vt:lpstr>When are you reading critically?</vt:lpstr>
      <vt:lpstr>Reading critically means you are thinking  critically.</vt:lpstr>
      <vt:lpstr>Involves presenting a reasoned argument that  evaluates and analyses what you have read.</vt:lpstr>
      <vt:lpstr>A COMPARISON OF  CRITICAL READING  AND NON-CRITICAL  READING</vt:lpstr>
      <vt:lpstr>Non-Critical Reading</vt:lpstr>
      <vt:lpstr>PowerPoint Presentation</vt:lpstr>
      <vt:lpstr>CRITICAL  READING  STRATEGIES</vt:lpstr>
      <vt:lpstr>Critical Reading Strategies</vt:lpstr>
      <vt:lpstr>5. Outlining and Summarizing ➢  Identifying the main ideas and  restating them in your own words.</vt:lpstr>
      <vt:lpstr>IMPORTANT CONCEPTS  IN CRITICAL READING  AS REASONING</vt:lpstr>
      <vt:lpstr>INTERPRETATION is reading ideas as well as  sentences.</vt:lpstr>
      <vt:lpstr>EVALUATION</vt:lpstr>
      <vt:lpstr>REASONING</vt:lpstr>
      <vt:lpstr>Techniques to Develop  Reasoning</vt:lpstr>
      <vt:lpstr>1. Dare to read  everyday.</vt:lpstr>
      <vt:lpstr>2. Learn to focus on the main  ideas (explicit or implied) as  well as the supporting details.</vt:lpstr>
      <vt:lpstr>PowerPoint Presentation</vt:lpstr>
      <vt:lpstr>4. Organize your thoughts. Arrange  ideas either in chronological order or by emphasis.</vt:lpstr>
      <vt:lpstr>PowerPoint Presentation</vt:lpstr>
      <vt:lpstr>Let’s Practice:</vt:lpstr>
      <vt:lpstr>Your Task: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sheryll tahup</dc:creator>
  <cp:lastModifiedBy>sheryll tahup</cp:lastModifiedBy>
  <cp:revision>1</cp:revision>
  <dcterms:created xsi:type="dcterms:W3CDTF">2023-05-01T04:52:21Z</dcterms:created>
  <dcterms:modified xsi:type="dcterms:W3CDTF">2024-04-14T22:20:18Z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2022-04-10T00:00:00Z</vt:filetime>
  </property>
  <property fmtid="{D5CDD505-2E9C-101B-9397-08002B2CF9AE}" pid="3" name="LastSaved">
    <vt:filetime>2023-05-01T00:00:00Z</vt:filetime>
  </property>
</Properties>
</file>